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7" r:id="rId4"/>
    <p:sldMasterId id="2147484301" r:id="rId5"/>
    <p:sldMasterId id="2147484311" r:id="rId6"/>
    <p:sldMasterId id="2147484272" r:id="rId7"/>
    <p:sldMasterId id="2147484318" r:id="rId8"/>
  </p:sldMasterIdLst>
  <p:notesMasterIdLst>
    <p:notesMasterId r:id="rId28"/>
  </p:notesMasterIdLst>
  <p:handoutMasterIdLst>
    <p:handoutMasterId r:id="rId29"/>
  </p:handoutMasterIdLst>
  <p:sldIdLst>
    <p:sldId id="286" r:id="rId9"/>
    <p:sldId id="290" r:id="rId10"/>
    <p:sldId id="302" r:id="rId11"/>
    <p:sldId id="303" r:id="rId12"/>
    <p:sldId id="305" r:id="rId13"/>
    <p:sldId id="304" r:id="rId14"/>
    <p:sldId id="306" r:id="rId15"/>
    <p:sldId id="307" r:id="rId16"/>
    <p:sldId id="314" r:id="rId17"/>
    <p:sldId id="308" r:id="rId18"/>
    <p:sldId id="309" r:id="rId19"/>
    <p:sldId id="310" r:id="rId20"/>
    <p:sldId id="311" r:id="rId21"/>
    <p:sldId id="312" r:id="rId22"/>
    <p:sldId id="313" r:id="rId23"/>
    <p:sldId id="315" r:id="rId24"/>
    <p:sldId id="316" r:id="rId25"/>
    <p:sldId id="317" r:id="rId26"/>
    <p:sldId id="301" r:id="rId27"/>
  </p:sldIdLst>
  <p:sldSz cx="12192000" cy="6858000"/>
  <p:notesSz cx="7010400" cy="120396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464" userDrawn="1">
          <p15:clr>
            <a:srgbClr val="A4A3A4"/>
          </p15:clr>
        </p15:guide>
        <p15:guide id="4" pos="6408" userDrawn="1">
          <p15:clr>
            <a:srgbClr val="A4A3A4"/>
          </p15:clr>
        </p15:guide>
        <p15:guide id="5" orient="horz" pos="288" userDrawn="1">
          <p15:clr>
            <a:srgbClr val="A4A3A4"/>
          </p15:clr>
        </p15:guide>
        <p15:guide id="7" orient="horz" pos="34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7EEE"/>
    <a:srgbClr val="9F9C95"/>
    <a:srgbClr val="A4A5A3"/>
    <a:srgbClr val="CBCBCB"/>
    <a:srgbClr val="FFFF66"/>
    <a:srgbClr val="FFFFFF"/>
    <a:srgbClr val="FCAE3B"/>
    <a:srgbClr val="50771B"/>
    <a:srgbClr val="C19859"/>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45D3CF-3FBE-4DE6-A1DB-206BA6028F92}" v="11" dt="2022-08-11T21:30:06.778"/>
    <p1510:client id="{50F9C48E-FA02-4885-A754-AA06EA866E0D}" v="159" dt="2022-08-14T03:03:17.976"/>
    <p1510:client id="{5E70A987-0B3C-40AE-8451-E68AD173CCEF}" v="1" dt="2022-08-11T15:21:01.758"/>
    <p1510:client id="{5F2D3865-60F9-44F7-BE0E-976AF1711D6E}" v="114" dt="2022-08-11T21:13:04.758"/>
    <p1510:client id="{5F4C6A9B-EDE7-4246-ABA7-201A8A4C9399}" v="10" dt="2022-08-14T03:59:17.270"/>
    <p1510:client id="{A347E0CF-36B5-415F-A98B-DBD250DE4C07}" v="117" dt="2022-08-14T04:20:04.853"/>
    <p1510:client id="{A878F3DA-CE62-408C-8297-C3486CD7C5E0}" v="2" dt="2022-08-06T17:43:29.808"/>
    <p1510:client id="{D1F059CC-25EF-4B00-BCEC-8A3C60B331E9}" v="54" dt="2022-08-14T18:43:02.6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23" autoAdjust="0"/>
    <p:restoredTop sz="94660"/>
  </p:normalViewPr>
  <p:slideViewPr>
    <p:cSldViewPr snapToGrid="0">
      <p:cViewPr varScale="1">
        <p:scale>
          <a:sx n="119" d="100"/>
          <a:sy n="119" d="100"/>
        </p:scale>
        <p:origin x="640" y="192"/>
      </p:cViewPr>
      <p:guideLst>
        <p:guide orient="horz" pos="2160"/>
        <p:guide pos="3840"/>
        <p:guide pos="4464"/>
        <p:guide pos="6408"/>
        <p:guide orient="horz" pos="288"/>
        <p:guide orient="horz" pos="3480"/>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5.xml" Id="rId13" /><Relationship Type="http://schemas.openxmlformats.org/officeDocument/2006/relationships/slide" Target="slides/slide10.xml" Id="rId18" /><Relationship Type="http://schemas.openxmlformats.org/officeDocument/2006/relationships/slide" Target="slides/slide18.xml" Id="rId26" /><Relationship Type="http://schemas.openxmlformats.org/officeDocument/2006/relationships/customXml" Target="../customXml/item3.xml" Id="rId3" /><Relationship Type="http://schemas.openxmlformats.org/officeDocument/2006/relationships/slide" Target="slides/slide13.xml" Id="rId21" /><Relationship Type="http://schemas.openxmlformats.org/officeDocument/2006/relationships/slideMaster" Target="slideMasters/slideMaster4.xml" Id="rId7" /><Relationship Type="http://schemas.openxmlformats.org/officeDocument/2006/relationships/slide" Target="slides/slide4.xml" Id="rId12" /><Relationship Type="http://schemas.openxmlformats.org/officeDocument/2006/relationships/slide" Target="slides/slide9.xml" Id="rId17" /><Relationship Type="http://schemas.openxmlformats.org/officeDocument/2006/relationships/slide" Target="slides/slide17.xml" Id="rId25" /><Relationship Type="http://schemas.openxmlformats.org/officeDocument/2006/relationships/tableStyles" Target="tableStyles.xml" Id="rId33" /><Relationship Type="http://schemas.openxmlformats.org/officeDocument/2006/relationships/customXml" Target="../customXml/item2.xml" Id="rId2" /><Relationship Type="http://schemas.openxmlformats.org/officeDocument/2006/relationships/slide" Target="slides/slide8.xml" Id="rId16" /><Relationship Type="http://schemas.openxmlformats.org/officeDocument/2006/relationships/slide" Target="slides/slide12.xml" Id="rId20" /><Relationship Type="http://schemas.openxmlformats.org/officeDocument/2006/relationships/handoutMaster" Target="handoutMasters/handoutMaster1.xml" Id="rId29" /><Relationship Type="http://schemas.openxmlformats.org/officeDocument/2006/relationships/customXml" Target="../customXml/item1.xml" Id="rId1" /><Relationship Type="http://schemas.openxmlformats.org/officeDocument/2006/relationships/slideMaster" Target="slideMasters/slideMaster3.xml" Id="rId6" /><Relationship Type="http://schemas.openxmlformats.org/officeDocument/2006/relationships/slide" Target="slides/slide3.xml" Id="rId11" /><Relationship Type="http://schemas.openxmlformats.org/officeDocument/2006/relationships/slide" Target="slides/slide16.xml" Id="rId24" /><Relationship Type="http://schemas.openxmlformats.org/officeDocument/2006/relationships/theme" Target="theme/theme1.xml" Id="rId32" /><Relationship Type="http://schemas.openxmlformats.org/officeDocument/2006/relationships/slideMaster" Target="slideMasters/slideMaster2.xml" Id="rId5" /><Relationship Type="http://schemas.openxmlformats.org/officeDocument/2006/relationships/slide" Target="slides/slide7.xml" Id="rId15" /><Relationship Type="http://schemas.openxmlformats.org/officeDocument/2006/relationships/slide" Target="slides/slide15.xml" Id="rId23" /><Relationship Type="http://schemas.openxmlformats.org/officeDocument/2006/relationships/notesMaster" Target="notesMasters/notesMaster1.xml" Id="rId28" /><Relationship Type="http://schemas.openxmlformats.org/officeDocument/2006/relationships/slide" Target="slides/slide2.xml" Id="rId10" /><Relationship Type="http://schemas.openxmlformats.org/officeDocument/2006/relationships/slide" Target="slides/slide11.xml" Id="rId19" /><Relationship Type="http://schemas.openxmlformats.org/officeDocument/2006/relationships/viewProps" Target="viewProps.xml" Id="rId31" /><Relationship Type="http://schemas.openxmlformats.org/officeDocument/2006/relationships/slideMaster" Target="slideMasters/slideMaster1.xml" Id="rId4" /><Relationship Type="http://schemas.openxmlformats.org/officeDocument/2006/relationships/slide" Target="slides/slide1.xml" Id="rId9" /><Relationship Type="http://schemas.openxmlformats.org/officeDocument/2006/relationships/slide" Target="slides/slide6.xml" Id="rId14" /><Relationship Type="http://schemas.openxmlformats.org/officeDocument/2006/relationships/slide" Target="slides/slide14.xml" Id="rId22" /><Relationship Type="http://schemas.openxmlformats.org/officeDocument/2006/relationships/slide" Target="slides/slide19.xml" Id="rId27" /><Relationship Type="http://schemas.openxmlformats.org/officeDocument/2006/relationships/presProps" Target="presProps.xml" Id="rId30" /><Relationship Type="http://schemas.microsoft.com/office/2015/10/relationships/revisionInfo" Target="revisionInfo.xml" Id="rId35" /><Relationship Type="http://schemas.openxmlformats.org/officeDocument/2006/relationships/slideMaster" Target="slideMasters/slideMaster5.xml" Id="rId8" /></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sz="quarter"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61A2DE62-24B0-4972-852B-4785B8FCBE77}" type="datetimeFigureOut">
              <a:rPr lang="en-US"/>
              <a:pPr/>
              <a:t>8/14/2022</a:t>
            </a:fld>
            <a:endParaRPr lang="en-US"/>
          </a:p>
        </p:txBody>
      </p:sp>
      <p:sp>
        <p:nvSpPr>
          <p:cNvPr id="4" name="Footer Placeholder 3"/>
          <p:cNvSpPr>
            <a:spLocks noGrp="1"/>
          </p:cNvSpPr>
          <p:nvPr>
            <p:ph type="ftr" sz="quarter" idx="2"/>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603F1684-B626-4C74-9731-CBE8CE5003E4}" type="slidenum">
              <a:rPr lang="en-US"/>
              <a:pPr/>
              <a:t>‹#›</a:t>
            </a:fld>
            <a:endParaRPr lang="en-US"/>
          </a:p>
        </p:txBody>
      </p:sp>
    </p:spTree>
    <p:extLst>
      <p:ext uri="{BB962C8B-B14F-4D97-AF65-F5344CB8AC3E}">
        <p14:creationId xmlns:p14="http://schemas.microsoft.com/office/powerpoint/2010/main" val="36296536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9ADC5788-3AFA-4451-BC67-BFEEAB944D67}" type="datetimeFigureOut">
              <a:rPr lang="en-US"/>
              <a:pPr/>
              <a:t>8/14/2022</a:t>
            </a:fld>
            <a:endParaRPr lang="en-US"/>
          </a:p>
        </p:txBody>
      </p:sp>
      <p:sp>
        <p:nvSpPr>
          <p:cNvPr id="4" name="Slide Image Placeholder 3"/>
          <p:cNvSpPr>
            <a:spLocks noGrp="1" noRot="1" noChangeAspect="1"/>
          </p:cNvSpPr>
          <p:nvPr>
            <p:ph type="sldImg" idx="2"/>
          </p:nvPr>
        </p:nvSpPr>
        <p:spPr>
          <a:xfrm>
            <a:off x="-508000" y="903288"/>
            <a:ext cx="8026400" cy="45148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5719633"/>
            <a:ext cx="5607050" cy="5417409"/>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06A0A3C6-4E22-46FB-836F-CA2C48EC4DC1}" type="slidenum">
              <a:rPr lang="en-US"/>
              <a:pPr/>
              <a:t>‹#›</a:t>
            </a:fld>
            <a:endParaRPr lang="en-US"/>
          </a:p>
        </p:txBody>
      </p:sp>
    </p:spTree>
    <p:extLst>
      <p:ext uri="{BB962C8B-B14F-4D97-AF65-F5344CB8AC3E}">
        <p14:creationId xmlns:p14="http://schemas.microsoft.com/office/powerpoint/2010/main" val="20403370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55"/>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a:t>File Name</a:t>
            </a:r>
            <a:endParaRPr lang="en-US" dirty="0"/>
          </a:p>
        </p:txBody>
      </p:sp>
      <p:sp>
        <p:nvSpPr>
          <p:cNvPr id="7" name="Text Placeholder 6"/>
          <p:cNvSpPr>
            <a:spLocks noGrp="1"/>
          </p:cNvSpPr>
          <p:nvPr>
            <p:ph type="body" sz="quarter" idx="13" hasCustomPrompt="1"/>
          </p:nvPr>
        </p:nvSpPr>
        <p:spPr>
          <a:xfrm>
            <a:off x="1" y="106998"/>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24210217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97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038313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237820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79750143"/>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035961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3025742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906299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004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3473780"/>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963387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8000213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1004871777"/>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53356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9888713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4425902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7155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65380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3800186101"/>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22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327260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69569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5495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426906573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639574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9.xml"/><Relationship Id="rId7" Type="http://schemas.openxmlformats.org/officeDocument/2006/relationships/image" Target="../media/image5.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3.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6.png"/><Relationship Id="rId4" Type="http://schemas.openxmlformats.org/officeDocument/2006/relationships/slideLayout" Target="../slideLayouts/slideLayout15.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6284"/>
          <a:stretch/>
        </p:blipFill>
        <p:spPr>
          <a:xfrm>
            <a:off x="7149290" y="3082338"/>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userDrawn="1"/>
        </p:nvPicPr>
        <p:blipFill rotWithShape="1">
          <a:blip r:embed="rId4"/>
          <a:srcRect l="16078" r="16094"/>
          <a:stretch/>
        </p:blipFill>
        <p:spPr>
          <a:xfrm>
            <a:off x="9299674" y="3081534"/>
            <a:ext cx="2433110"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userDrawn="1"/>
        </p:nvPicPr>
        <p:blipFill>
          <a:blip r:embed="rId5"/>
          <a:stretch>
            <a:fillRect/>
          </a:stretch>
        </p:blipFill>
        <p:spPr>
          <a:xfrm>
            <a:off x="7149290" y="516571"/>
            <a:ext cx="4583494" cy="2558088"/>
          </a:xfrm>
          <a:prstGeom prst="rect">
            <a:avLst/>
          </a:prstGeom>
          <a:ln w="19050">
            <a:solidFill>
              <a:schemeClr val="tx1"/>
            </a:solidFill>
          </a:ln>
        </p:spPr>
      </p:pic>
      <p:pic>
        <p:nvPicPr>
          <p:cNvPr id="2" name="Picture 1"/>
          <p:cNvPicPr>
            <a:picLocks noChangeAspect="1"/>
          </p:cNvPicPr>
          <p:nvPr userDrawn="1"/>
        </p:nvPicPr>
        <p:blipFill>
          <a:blip r:embed="rId6"/>
          <a:stretch>
            <a:fillRect/>
          </a:stretch>
        </p:blipFill>
        <p:spPr>
          <a:xfrm>
            <a:off x="0" y="0"/>
            <a:ext cx="12192000" cy="6858000"/>
          </a:xfrm>
          <a:prstGeom prst="rect">
            <a:avLst/>
          </a:prstGeom>
        </p:spPr>
      </p:pic>
      <p:sp>
        <p:nvSpPr>
          <p:cNvPr id="20" name="Footer Placeholder 19"/>
          <p:cNvSpPr>
            <a:spLocks noGrp="1"/>
          </p:cNvSpPr>
          <p:nvPr userDrawn="1">
            <p:ph type="ftr" sz="quarter" idx="3"/>
          </p:nvPr>
        </p:nvSpPr>
        <p:spPr>
          <a:xfrm>
            <a:off x="125346" y="6504409"/>
            <a:ext cx="4214284" cy="365125"/>
          </a:xfrm>
          <a:prstGeom prst="rect">
            <a:avLst/>
          </a:prstGeom>
        </p:spPr>
        <p:txBody>
          <a:bodyPr vert="horz" lIns="91440" tIns="45720" rIns="91440" bIns="45720" rtlCol="0" anchor="ctr"/>
          <a:lstStyle>
            <a:lvl1pPr algn="l">
              <a:defRPr sz="750">
                <a:solidFill>
                  <a:schemeClr val="bg1"/>
                </a:solidFill>
              </a:defRPr>
            </a:lvl1pPr>
          </a:lstStyle>
          <a:p>
            <a:r>
              <a:rPr lang="en-US"/>
              <a:t>File Name</a:t>
            </a:r>
            <a:endParaRPr lang="en-US" dirty="0"/>
          </a:p>
        </p:txBody>
      </p:sp>
      <p:sp>
        <p:nvSpPr>
          <p:cNvPr id="41" name="Title Placeholder 17"/>
          <p:cNvSpPr>
            <a:spLocks noGrp="1"/>
          </p:cNvSpPr>
          <p:nvPr userDrawn="1">
            <p:ph type="title"/>
          </p:nvPr>
        </p:nvSpPr>
        <p:spPr>
          <a:xfrm>
            <a:off x="654050"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userDrawn="1">
            <p:ph type="body" idx="1"/>
          </p:nvPr>
        </p:nvSpPr>
        <p:spPr>
          <a:xfrm>
            <a:off x="654050"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userDrawn="1">
            <p:ph type="sldNum" sz="quarter" idx="4"/>
          </p:nvPr>
        </p:nvSpPr>
        <p:spPr>
          <a:xfrm>
            <a:off x="11190668" y="6577159"/>
            <a:ext cx="977900" cy="365125"/>
          </a:xfrm>
          <a:prstGeom prst="rect">
            <a:avLst/>
          </a:prstGeom>
          <a:ln w="57150">
            <a:noFill/>
          </a:ln>
        </p:spPr>
        <p:txBody>
          <a:bodyPr/>
          <a:lstStyle>
            <a:lvl1pPr algn="r">
              <a:defRPr sz="900">
                <a:solidFill>
                  <a:schemeClr val="tx1">
                    <a:lumMod val="65000"/>
                    <a:lumOff val="35000"/>
                  </a:schemeClr>
                </a:solidFill>
                <a:latin typeface="+mn-lt"/>
              </a:defRPr>
            </a:lvl1pPr>
          </a:lstStyle>
          <a:p>
            <a:fld id="{0D0E9D3B-CB56-40AE-B0A9-8DA5E1AEFDB7}" type="slidenum">
              <a:rPr lang="en-US" smtClean="0"/>
              <a:pPr/>
              <a:t>‹#›</a:t>
            </a:fld>
            <a:endParaRPr lang="en-US" dirty="0"/>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6224694" y="6442287"/>
            <a:ext cx="5567680" cy="246221"/>
          </a:xfrm>
          <a:prstGeom prst="rect">
            <a:avLst/>
          </a:prstGeom>
          <a:noFill/>
        </p:spPr>
        <p:txBody>
          <a:bodyPr wrap="square" rtlCol="0">
            <a:spAutoFit/>
          </a:bodyPr>
          <a:lstStyle/>
          <a:p>
            <a:pPr algn="r"/>
            <a:r>
              <a:rPr lang="en-US" sz="1000" i="1" dirty="0">
                <a:solidFill>
                  <a:prstClr val="black"/>
                </a:solidFill>
              </a:rPr>
              <a:t>DISCOVER  |  DEVELOP  |  DELIVER</a:t>
            </a:r>
          </a:p>
        </p:txBody>
      </p:sp>
    </p:spTree>
    <p:extLst>
      <p:ext uri="{BB962C8B-B14F-4D97-AF65-F5344CB8AC3E}">
        <p14:creationId xmlns:p14="http://schemas.microsoft.com/office/powerpoint/2010/main" val="2919789318"/>
      </p:ext>
    </p:extLst>
  </p:cSld>
  <p:clrMap bg1="lt1" tx1="dk1" bg2="lt2" tx2="dk2" accent1="accent1" accent2="accent2" accent3="accent3" accent4="accent4" accent5="accent5" accent6="accent6" hlink="hlink" folHlink="folHlink"/>
  <p:sldLayoutIdLst>
    <p:sldLayoutId id="2147484251" r:id="rId1"/>
  </p:sldLayoutIdLst>
  <p:hf hdr="0" dt="0"/>
  <p:txStyles>
    <p:titleStyle>
      <a:lvl1pPr algn="l" defTabSz="685800" rtl="0" eaLnBrk="1" latinLnBrk="0" hangingPunct="1">
        <a:lnSpc>
          <a:spcPct val="100000"/>
        </a:lnSpc>
        <a:spcBef>
          <a:spcPct val="0"/>
        </a:spcBef>
        <a:buNone/>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5ACBF0"/>
          </p15:clr>
        </p15:guide>
        <p15:guide id="2" pos="61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01046" y="6580037"/>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Tree>
    <p:extLst>
      <p:ext uri="{BB962C8B-B14F-4D97-AF65-F5344CB8AC3E}">
        <p14:creationId xmlns:p14="http://schemas.microsoft.com/office/powerpoint/2010/main" val="2080234048"/>
      </p:ext>
    </p:extLst>
  </p:cSld>
  <p:clrMap bg1="lt1" tx1="dk1" bg2="lt2" tx2="dk2" accent1="accent1" accent2="accent2" accent3="accent3" accent4="accent4" accent5="accent5" accent6="accent6" hlink="hlink" folHlink="folHlink"/>
  <p:sldLayoutIdLst>
    <p:sldLayoutId id="2147484302" r:id="rId1"/>
    <p:sldLayoutId id="2147484308" r:id="rId2"/>
    <p:sldLayoutId id="2147484316" r:id="rId3"/>
    <p:sldLayoutId id="2147484309" r:id="rId4"/>
    <p:sldLayoutId id="2147484310"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1" name="Rounded Rectangle 10"/>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184570" y="6595360"/>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799197940"/>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7" r:id="rId4"/>
    <p:sldLayoutId id="2147484315"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C0E67D63-A09B-E760-5A10-8242BCEA7941}"/>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192808" y="6587122"/>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10"/>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Tree>
    <p:extLst>
      <p:ext uri="{BB962C8B-B14F-4D97-AF65-F5344CB8AC3E}">
        <p14:creationId xmlns:p14="http://schemas.microsoft.com/office/powerpoint/2010/main" val="3506813200"/>
      </p:ext>
    </p:extLst>
  </p:cSld>
  <p:clrMap bg1="lt1" tx1="dk1" bg2="lt2" tx2="dk2" accent1="accent1" accent2="accent2" accent3="accent3" accent4="accent4" accent5="accent5" accent6="accent6" hlink="hlink" folHlink="folHlink"/>
  <p:sldLayoutIdLst>
    <p:sldLayoutId id="2147484273" r:id="rId1"/>
    <p:sldLayoutId id="2147484279" r:id="rId2"/>
    <p:sldLayoutId id="2147484280" r:id="rId3"/>
    <p:sldLayoutId id="2147484281" r:id="rId4"/>
    <p:sldLayoutId id="2147484282" r:id="rId5"/>
    <p:sldLayoutId id="2147484283" r:id="rId6"/>
    <p:sldLayoutId id="2147484284"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5ACBF0"/>
          </p15:clr>
        </p15:guide>
        <p15:guide id="2" pos="7296"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24FCF4A6-EBC9-C2AC-2815-3FFFD71A1CF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solidFill>
                  <a:prstClr val="black"/>
                </a:solidFill>
              </a:rPr>
              <a:t>US Army Corps of Engineers  </a:t>
            </a:r>
            <a:r>
              <a:rPr lang="en-US" sz="1400" dirty="0">
                <a:solidFill>
                  <a:prstClr val="black"/>
                </a:solidFill>
                <a:sym typeface="Symbol" panose="05050102010706020507" pitchFamily="18" charset="2"/>
              </a:rPr>
              <a:t></a:t>
            </a:r>
            <a:r>
              <a:rPr lang="en-US" sz="1400" dirty="0">
                <a:solidFill>
                  <a:prstClr val="black"/>
                </a:solidFill>
              </a:rPr>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Tree>
    <p:extLst>
      <p:ext uri="{BB962C8B-B14F-4D97-AF65-F5344CB8AC3E}">
        <p14:creationId xmlns:p14="http://schemas.microsoft.com/office/powerpoint/2010/main" val="4238848521"/>
      </p:ext>
    </p:extLst>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w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09603" y="2561174"/>
            <a:ext cx="7652082" cy="2616768"/>
          </a:xfrm>
        </p:spPr>
        <p:txBody>
          <a:bodyPr>
            <a:normAutofit lnSpcReduction="10000"/>
          </a:bodyPr>
          <a:lstStyle/>
          <a:p>
            <a:r>
              <a:rPr lang="en-US" sz="1800">
                <a:solidFill>
                  <a:schemeClr val="bg1"/>
                </a:solidFill>
              </a:rPr>
              <a:t>Isaac Mudge, MS</a:t>
            </a:r>
            <a:endParaRPr lang="en-US" sz="1800" dirty="0">
              <a:solidFill>
                <a:schemeClr val="bg1"/>
              </a:solidFill>
            </a:endParaRPr>
          </a:p>
          <a:p>
            <a:r>
              <a:rPr lang="en-US" sz="1800" dirty="0">
                <a:solidFill>
                  <a:schemeClr val="bg1"/>
                </a:solidFill>
              </a:rPr>
              <a:t>U.S. Army Corps of Engineers, New Orleans District</a:t>
            </a:r>
          </a:p>
          <a:p>
            <a:r>
              <a:rPr lang="en-US" sz="1800" dirty="0">
                <a:solidFill>
                  <a:schemeClr val="bg1"/>
                </a:solidFill>
              </a:rPr>
              <a:t>U.S. Army Engineer Research and Development Center, Environmental Laboratory</a:t>
            </a:r>
          </a:p>
          <a:p>
            <a:endParaRPr lang="en-US" sz="1800" dirty="0">
              <a:solidFill>
                <a:schemeClr val="bg1"/>
              </a:solidFill>
            </a:endParaRPr>
          </a:p>
          <a:p>
            <a:r>
              <a:rPr lang="en-US" sz="1800" dirty="0">
                <a:solidFill>
                  <a:schemeClr val="bg1"/>
                </a:solidFill>
              </a:rPr>
              <a:t>CE-QUAL-W2 Workshop</a:t>
            </a:r>
          </a:p>
          <a:p>
            <a:endParaRPr lang="en-US" sz="1800" dirty="0">
              <a:solidFill>
                <a:schemeClr val="bg1"/>
              </a:solidFill>
            </a:endParaRPr>
          </a:p>
          <a:p>
            <a:r>
              <a:rPr lang="en-US" sz="1800" dirty="0">
                <a:solidFill>
                  <a:schemeClr val="bg1"/>
                </a:solidFill>
              </a:rPr>
              <a:t>August 16 - 18, 2022</a:t>
            </a:r>
          </a:p>
          <a:p>
            <a:endParaRPr lang="en-US" sz="1800" dirty="0">
              <a:solidFill>
                <a:schemeClr val="bg1"/>
              </a:solidFill>
            </a:endParaRPr>
          </a:p>
        </p:txBody>
      </p:sp>
      <p:sp>
        <p:nvSpPr>
          <p:cNvPr id="2" name="Title 1"/>
          <p:cNvSpPr>
            <a:spLocks noGrp="1"/>
          </p:cNvSpPr>
          <p:nvPr>
            <p:ph type="title"/>
          </p:nvPr>
        </p:nvSpPr>
        <p:spPr>
          <a:xfrm>
            <a:off x="609600" y="1683033"/>
            <a:ext cx="9144000" cy="687177"/>
          </a:xfrm>
        </p:spPr>
        <p:txBody>
          <a:bodyPr>
            <a:normAutofit/>
          </a:bodyPr>
          <a:lstStyle/>
          <a:p>
            <a:r>
              <a:rPr lang="en-US" sz="2400" dirty="0"/>
              <a:t>Water Temperature Modeling</a:t>
            </a:r>
          </a:p>
        </p:txBody>
      </p:sp>
      <p:sp>
        <p:nvSpPr>
          <p:cNvPr id="14339" name="Slide Number Placeholder 4"/>
          <p:cNvSpPr>
            <a:spLocks noGrp="1"/>
          </p:cNvSpPr>
          <p:nvPr>
            <p:ph type="sldNum" sz="quarter" idx="10"/>
          </p:nvPr>
        </p:nvSpPr>
        <p:spPr>
          <a:ln w="57150">
            <a:noFill/>
          </a:ln>
        </p:spPr>
        <p:txBody>
          <a:bodyPr/>
          <a:lstStyle/>
          <a:p>
            <a:fld id="{744B3473-5193-4AC1-9169-6977ADF2DCFC}" type="slidenum">
              <a:rPr lang="en-US"/>
              <a:pPr/>
              <a:t>1</a:t>
            </a:fld>
            <a:endParaRPr lang="en-US"/>
          </a:p>
        </p:txBody>
      </p:sp>
      <p:sp>
        <p:nvSpPr>
          <p:cNvPr id="6" name="Text Placeholder 5"/>
          <p:cNvSpPr>
            <a:spLocks noGrp="1"/>
          </p:cNvSpPr>
          <p:nvPr>
            <p:ph type="body" sz="quarter" idx="13"/>
          </p:nvPr>
        </p:nvSpPr>
        <p:spPr/>
        <p:txBody>
          <a:bodyPr/>
          <a:lstStyle/>
          <a:p>
            <a:r>
              <a:rPr lang="en-US" dirty="0">
                <a:solidFill>
                  <a:schemeClr val="tx1"/>
                </a:solidFill>
              </a:rPr>
              <a:t>UNCLASSIFIED</a:t>
            </a:r>
          </a:p>
        </p:txBody>
      </p:sp>
      <p:sp>
        <p:nvSpPr>
          <p:cNvPr id="7" name="Text Placeholder 6"/>
          <p:cNvSpPr>
            <a:spLocks noGrp="1"/>
          </p:cNvSpPr>
          <p:nvPr>
            <p:ph type="body" sz="quarter" idx="14"/>
          </p:nvPr>
        </p:nvSpPr>
        <p:spPr/>
        <p:txBody>
          <a:bodyPr/>
          <a:lstStyle/>
          <a:p>
            <a:r>
              <a:rPr lang="en-US" dirty="0">
                <a:solidFill>
                  <a:schemeClr val="tx1"/>
                </a:solidFill>
              </a:rPr>
              <a:t>UNCLASSIFIED</a:t>
            </a:r>
          </a:p>
        </p:txBody>
      </p:sp>
      <p:pic>
        <p:nvPicPr>
          <p:cNvPr id="11" name="Picture 10" descr="A close up of a sign&#10;&#10;Description automatically generated">
            <a:extLst>
              <a:ext uri="{FF2B5EF4-FFF2-40B4-BE49-F238E27FC236}">
                <a16:creationId xmlns:a16="http://schemas.microsoft.com/office/drawing/2014/main" id="{7223F22D-5DFC-42EB-8948-9B1384385F08}"/>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46600" y="5784725"/>
            <a:ext cx="977900" cy="958918"/>
          </a:xfrm>
          <a:prstGeom prst="rect">
            <a:avLst/>
          </a:prstGeom>
        </p:spPr>
      </p:pic>
      <p:pic>
        <p:nvPicPr>
          <p:cNvPr id="14" name="Picture 13">
            <a:extLst>
              <a:ext uri="{FF2B5EF4-FFF2-40B4-BE49-F238E27FC236}">
                <a16:creationId xmlns:a16="http://schemas.microsoft.com/office/drawing/2014/main" id="{517FAA9B-4EFE-46EC-9922-77579BE627FA}"/>
              </a:ext>
            </a:extLst>
          </p:cNvPr>
          <p:cNvPicPr>
            <a:picLocks noChangeAspect="1"/>
          </p:cNvPicPr>
          <p:nvPr/>
        </p:nvPicPr>
        <p:blipFill rotWithShape="1">
          <a:blip r:embed="rId4"/>
          <a:srcRect b="13809"/>
          <a:stretch/>
        </p:blipFill>
        <p:spPr>
          <a:xfrm>
            <a:off x="8261685" y="5635231"/>
            <a:ext cx="1162230" cy="1296087"/>
          </a:xfrm>
          <a:prstGeom prst="rect">
            <a:avLst/>
          </a:prstGeom>
        </p:spPr>
      </p:pic>
      <p:sp>
        <p:nvSpPr>
          <p:cNvPr id="15" name="WordArt 3" descr="Environmental Systems &#10;Modeling Team">
            <a:extLst>
              <a:ext uri="{FF2B5EF4-FFF2-40B4-BE49-F238E27FC236}">
                <a16:creationId xmlns:a16="http://schemas.microsoft.com/office/drawing/2014/main" id="{82DC1E1B-09D6-45CD-941D-66951F4189B7}"/>
              </a:ext>
            </a:extLst>
          </p:cNvPr>
          <p:cNvSpPr>
            <a:spLocks noChangeArrowheads="1" noChangeShapeType="1" noTextEdit="1"/>
          </p:cNvSpPr>
          <p:nvPr/>
        </p:nvSpPr>
        <p:spPr bwMode="auto">
          <a:xfrm>
            <a:off x="8340651" y="5794410"/>
            <a:ext cx="977900" cy="121515"/>
          </a:xfrm>
          <a:prstGeom prst="rect">
            <a:avLst/>
          </a:prstGeom>
          <a:extLst>
            <a:ext uri="{AF507438-7753-43E0-B8FC-AC1667EBCBE1}">
              <a14:hiddenEffects xmlns:a14="http://schemas.microsoft.com/office/drawing/2010/main">
                <a:effectLst/>
              </a14:hiddenEffects>
            </a:ext>
          </a:extLst>
        </p:spPr>
        <p:txBody>
          <a:bodyPr wrap="none" fromWordArt="1">
            <a:prstTxWarp prst="textArchUp">
              <a:avLst>
                <a:gd name="adj" fmla="val 11218855"/>
              </a:avLst>
            </a:prstTxWarp>
          </a:bodyPr>
          <a:lstStyle/>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Environmental Systems</a:t>
            </a:r>
          </a:p>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Modeling Team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Surface Heat Exchange</a:t>
            </a:r>
          </a:p>
        </p:txBody>
      </p:sp>
      <p:sp>
        <p:nvSpPr>
          <p:cNvPr id="3" name="Content Placeholder 2"/>
          <p:cNvSpPr>
            <a:spLocks noGrp="1"/>
          </p:cNvSpPr>
          <p:nvPr>
            <p:ph idx="1"/>
          </p:nvPr>
        </p:nvSpPr>
        <p:spPr>
          <a:xfrm>
            <a:off x="406400" y="1008014"/>
            <a:ext cx="8812904" cy="4220809"/>
          </a:xfrm>
        </p:spPr>
        <p:txBody>
          <a:bodyPr/>
          <a:lstStyle/>
          <a:p>
            <a:r>
              <a:rPr lang="en-US" b="0" dirty="0">
                <a:solidFill>
                  <a:schemeClr val="tx1"/>
                </a:solidFill>
                <a:latin typeface="+mn-lt"/>
              </a:rPr>
              <a:t>The surface heat exchange is computed as:</a:t>
            </a:r>
          </a:p>
          <a:p>
            <a:endParaRPr lang="en-US" b="0" dirty="0">
              <a:solidFill>
                <a:schemeClr val="tx1"/>
              </a:solidFill>
              <a:latin typeface="+mn-lt"/>
            </a:endParaRPr>
          </a:p>
          <a:p>
            <a:endParaRPr lang="en-US" b="0" dirty="0">
              <a:solidFill>
                <a:schemeClr val="tx1"/>
              </a:solidFill>
              <a:sym typeface="Symbol" pitchFamily="2" charset="2"/>
            </a:endParaRPr>
          </a:p>
          <a:p>
            <a:pPr>
              <a:tabLst>
                <a:tab pos="402336" algn="r"/>
                <a:tab pos="457200" algn="l"/>
                <a:tab pos="685800" algn="l"/>
                <a:tab pos="5029200" algn="r"/>
              </a:tabLst>
            </a:pPr>
            <a:r>
              <a:rPr lang="en-US" b="0" dirty="0">
                <a:solidFill>
                  <a:schemeClr val="tx1"/>
                </a:solidFill>
                <a:sym typeface="Symbol" pitchFamily="2" charset="2"/>
              </a:rPr>
              <a:t>	</a:t>
            </a:r>
            <a:r>
              <a:rPr lang="en-US" b="0" baseline="-25000" dirty="0">
                <a:solidFill>
                  <a:schemeClr val="tx1"/>
                </a:solidFill>
              </a:rPr>
              <a:t>n</a:t>
            </a:r>
            <a:r>
              <a:rPr lang="en-US" b="0" dirty="0">
                <a:solidFill>
                  <a:schemeClr val="tx1"/>
                </a:solidFill>
              </a:rPr>
              <a:t>	=	net surface heat flux,</a:t>
            </a:r>
            <a:r>
              <a:rPr lang="en-US" b="0" i="1" dirty="0">
                <a:solidFill>
                  <a:schemeClr val="tx1"/>
                </a:solidFill>
              </a:rPr>
              <a:t> W </a:t>
            </a:r>
            <a:r>
              <a:rPr lang="en-US" b="0" dirty="0">
                <a:solidFill>
                  <a:schemeClr val="tx1"/>
                </a:solidFill>
              </a:rPr>
              <a:t>m</a:t>
            </a:r>
            <a:r>
              <a:rPr lang="en-US" b="0" baseline="30000" dirty="0">
                <a:solidFill>
                  <a:schemeClr val="tx1"/>
                </a:solidFill>
              </a:rPr>
              <a:t>‑2</a:t>
            </a:r>
            <a:endParaRPr lang="en-US" b="0" dirty="0">
              <a:solidFill>
                <a:schemeClr val="tx1"/>
              </a:solidFill>
            </a:endParaRPr>
          </a:p>
          <a:p>
            <a:pPr>
              <a:tabLst>
                <a:tab pos="402336" algn="r"/>
                <a:tab pos="457200" algn="l"/>
                <a:tab pos="685800" algn="l"/>
                <a:tab pos="5029200" algn="r"/>
              </a:tabLst>
            </a:pPr>
            <a:r>
              <a:rPr lang="en-US" b="0" dirty="0">
                <a:solidFill>
                  <a:schemeClr val="tx1"/>
                </a:solidFill>
                <a:sym typeface="Symbol" pitchFamily="2" charset="2"/>
              </a:rPr>
              <a:t>	</a:t>
            </a:r>
            <a:r>
              <a:rPr lang="en-US" b="0" baseline="-25000" dirty="0">
                <a:solidFill>
                  <a:schemeClr val="tx1"/>
                </a:solidFill>
              </a:rPr>
              <a:t>s</a:t>
            </a:r>
            <a:r>
              <a:rPr lang="en-US" b="0" dirty="0">
                <a:solidFill>
                  <a:schemeClr val="tx1"/>
                </a:solidFill>
              </a:rPr>
              <a:t>	=	incoming short-wave solar radiation,</a:t>
            </a:r>
            <a:r>
              <a:rPr lang="en-US" b="0" i="1" dirty="0">
                <a:solidFill>
                  <a:schemeClr val="tx1"/>
                </a:solidFill>
              </a:rPr>
              <a:t> W </a:t>
            </a:r>
            <a:r>
              <a:rPr lang="en-US" b="0" dirty="0">
                <a:solidFill>
                  <a:schemeClr val="tx1"/>
                </a:solidFill>
              </a:rPr>
              <a:t>m</a:t>
            </a:r>
            <a:r>
              <a:rPr lang="en-US" b="0" baseline="30000" dirty="0">
                <a:solidFill>
                  <a:schemeClr val="tx1"/>
                </a:solidFill>
              </a:rPr>
              <a:t>‑2</a:t>
            </a:r>
            <a:endParaRPr lang="en-US" b="0" dirty="0">
              <a:solidFill>
                <a:schemeClr val="tx1"/>
              </a:solidFill>
            </a:endParaRPr>
          </a:p>
          <a:p>
            <a:pPr>
              <a:tabLst>
                <a:tab pos="402336" algn="r"/>
                <a:tab pos="457200" algn="l"/>
                <a:tab pos="685800" algn="l"/>
                <a:tab pos="5029200" algn="r"/>
              </a:tabLst>
            </a:pPr>
            <a:r>
              <a:rPr lang="en-US" b="0" dirty="0">
                <a:solidFill>
                  <a:schemeClr val="tx1"/>
                </a:solidFill>
                <a:sym typeface="Symbol" pitchFamily="2" charset="2"/>
              </a:rPr>
              <a:t>	</a:t>
            </a:r>
            <a:r>
              <a:rPr lang="en-US" b="0" baseline="-25000" dirty="0" err="1">
                <a:solidFill>
                  <a:schemeClr val="tx1"/>
                </a:solidFill>
              </a:rPr>
              <a:t>sr</a:t>
            </a:r>
            <a:r>
              <a:rPr lang="en-US" b="0" dirty="0">
                <a:solidFill>
                  <a:schemeClr val="tx1"/>
                </a:solidFill>
              </a:rPr>
              <a:t>	=	reflected short-wave solar radiation,</a:t>
            </a:r>
            <a:r>
              <a:rPr lang="en-US" b="0" i="1" dirty="0">
                <a:solidFill>
                  <a:schemeClr val="tx1"/>
                </a:solidFill>
              </a:rPr>
              <a:t> W </a:t>
            </a:r>
            <a:r>
              <a:rPr lang="en-US" b="0" dirty="0">
                <a:solidFill>
                  <a:schemeClr val="tx1"/>
                </a:solidFill>
              </a:rPr>
              <a:t>m</a:t>
            </a:r>
            <a:r>
              <a:rPr lang="en-US" b="0" baseline="30000" dirty="0">
                <a:solidFill>
                  <a:schemeClr val="tx1"/>
                </a:solidFill>
              </a:rPr>
              <a:t>‑2</a:t>
            </a:r>
            <a:endParaRPr lang="en-US" b="0" dirty="0">
              <a:solidFill>
                <a:schemeClr val="tx1"/>
              </a:solidFill>
            </a:endParaRPr>
          </a:p>
          <a:p>
            <a:pPr>
              <a:tabLst>
                <a:tab pos="402336" algn="r"/>
                <a:tab pos="457200" algn="l"/>
                <a:tab pos="685800" algn="l"/>
                <a:tab pos="5029200" algn="r"/>
              </a:tabLst>
            </a:pPr>
            <a:r>
              <a:rPr lang="en-US" b="0" dirty="0">
                <a:solidFill>
                  <a:schemeClr val="tx1"/>
                </a:solidFill>
                <a:sym typeface="Symbol" pitchFamily="2" charset="2"/>
              </a:rPr>
              <a:t>	</a:t>
            </a:r>
            <a:r>
              <a:rPr lang="en-US" b="0" baseline="-25000" dirty="0" err="1">
                <a:solidFill>
                  <a:schemeClr val="tx1"/>
                </a:solidFill>
              </a:rPr>
              <a:t>sn</a:t>
            </a:r>
            <a:r>
              <a:rPr lang="en-US" b="0" baseline="-25000" dirty="0">
                <a:solidFill>
                  <a:schemeClr val="tx1"/>
                </a:solidFill>
              </a:rPr>
              <a:t>	</a:t>
            </a:r>
            <a:r>
              <a:rPr lang="en-US" b="0" dirty="0">
                <a:solidFill>
                  <a:schemeClr val="tx1"/>
                </a:solidFill>
              </a:rPr>
              <a:t>=	net short-wave solar radiation, </a:t>
            </a:r>
            <a:r>
              <a:rPr lang="en-US" b="0" dirty="0">
                <a:solidFill>
                  <a:schemeClr val="tx1"/>
                </a:solidFill>
                <a:sym typeface="Symbol" pitchFamily="2" charset="2"/>
              </a:rPr>
              <a:t></a:t>
            </a:r>
            <a:r>
              <a:rPr lang="en-US" b="0" baseline="-25000" dirty="0">
                <a:solidFill>
                  <a:schemeClr val="tx1"/>
                </a:solidFill>
              </a:rPr>
              <a:t>s</a:t>
            </a:r>
            <a:r>
              <a:rPr lang="en-US" b="0" dirty="0">
                <a:solidFill>
                  <a:schemeClr val="tx1"/>
                </a:solidFill>
              </a:rPr>
              <a:t>-</a:t>
            </a:r>
            <a:r>
              <a:rPr lang="en-US" b="0" dirty="0">
                <a:solidFill>
                  <a:schemeClr val="tx1"/>
                </a:solidFill>
                <a:sym typeface="Symbol" pitchFamily="2" charset="2"/>
              </a:rPr>
              <a:t></a:t>
            </a:r>
            <a:r>
              <a:rPr lang="en-US" b="0" baseline="-25000" dirty="0" err="1">
                <a:solidFill>
                  <a:schemeClr val="tx1"/>
                </a:solidFill>
              </a:rPr>
              <a:t>sr</a:t>
            </a:r>
            <a:r>
              <a:rPr lang="en-US" b="0" dirty="0">
                <a:solidFill>
                  <a:schemeClr val="tx1"/>
                </a:solidFill>
              </a:rPr>
              <a:t>,</a:t>
            </a:r>
            <a:r>
              <a:rPr lang="en-US" b="0" i="1" dirty="0">
                <a:solidFill>
                  <a:schemeClr val="tx1"/>
                </a:solidFill>
              </a:rPr>
              <a:t> W </a:t>
            </a:r>
            <a:r>
              <a:rPr lang="en-US" b="0" dirty="0">
                <a:solidFill>
                  <a:schemeClr val="tx1"/>
                </a:solidFill>
              </a:rPr>
              <a:t>m</a:t>
            </a:r>
            <a:r>
              <a:rPr lang="en-US" b="0" baseline="30000" dirty="0">
                <a:solidFill>
                  <a:schemeClr val="tx1"/>
                </a:solidFill>
              </a:rPr>
              <a:t>‑2</a:t>
            </a:r>
            <a:endParaRPr lang="en-US" b="0" dirty="0">
              <a:solidFill>
                <a:schemeClr val="tx1"/>
              </a:solidFill>
            </a:endParaRPr>
          </a:p>
          <a:p>
            <a:pPr>
              <a:tabLst>
                <a:tab pos="402336" algn="r"/>
                <a:tab pos="457200" algn="l"/>
                <a:tab pos="685800" algn="l"/>
                <a:tab pos="5029200" algn="r"/>
              </a:tabLst>
            </a:pPr>
            <a:r>
              <a:rPr lang="en-US" b="0" dirty="0">
                <a:solidFill>
                  <a:schemeClr val="tx1"/>
                </a:solidFill>
                <a:sym typeface="Symbol" pitchFamily="2" charset="2"/>
              </a:rPr>
              <a:t>	</a:t>
            </a:r>
            <a:r>
              <a:rPr lang="en-US" b="0" baseline="-25000" dirty="0">
                <a:solidFill>
                  <a:schemeClr val="tx1"/>
                </a:solidFill>
              </a:rPr>
              <a:t>a	</a:t>
            </a:r>
            <a:r>
              <a:rPr lang="en-US" b="0" dirty="0">
                <a:solidFill>
                  <a:schemeClr val="tx1"/>
                </a:solidFill>
              </a:rPr>
              <a:t>=	incoming long-wave atmospheric radiation, </a:t>
            </a:r>
            <a:r>
              <a:rPr lang="en-US" b="0" i="1" dirty="0">
                <a:solidFill>
                  <a:schemeClr val="tx1"/>
                </a:solidFill>
              </a:rPr>
              <a:t>W </a:t>
            </a:r>
            <a:r>
              <a:rPr lang="en-US" b="0" dirty="0">
                <a:solidFill>
                  <a:schemeClr val="tx1"/>
                </a:solidFill>
              </a:rPr>
              <a:t>m</a:t>
            </a:r>
            <a:r>
              <a:rPr lang="en-US" b="0" baseline="30000" dirty="0">
                <a:solidFill>
                  <a:schemeClr val="tx1"/>
                </a:solidFill>
              </a:rPr>
              <a:t>‑2</a:t>
            </a:r>
            <a:endParaRPr lang="en-US" b="0" dirty="0">
              <a:solidFill>
                <a:schemeClr val="tx1"/>
              </a:solidFill>
            </a:endParaRPr>
          </a:p>
          <a:p>
            <a:pPr>
              <a:tabLst>
                <a:tab pos="402336" algn="r"/>
                <a:tab pos="457200" algn="l"/>
                <a:tab pos="685800" algn="l"/>
                <a:tab pos="5029200" algn="r"/>
              </a:tabLst>
            </a:pPr>
            <a:r>
              <a:rPr lang="en-US" b="0" dirty="0">
                <a:solidFill>
                  <a:schemeClr val="tx1"/>
                </a:solidFill>
                <a:sym typeface="Symbol" pitchFamily="2" charset="2"/>
              </a:rPr>
              <a:t>	</a:t>
            </a:r>
            <a:r>
              <a:rPr lang="en-US" b="0" baseline="-25000" dirty="0" err="1">
                <a:solidFill>
                  <a:schemeClr val="tx1"/>
                </a:solidFill>
              </a:rPr>
              <a:t>ar</a:t>
            </a:r>
            <a:r>
              <a:rPr lang="en-US" b="0" baseline="-25000" dirty="0">
                <a:solidFill>
                  <a:schemeClr val="tx1"/>
                </a:solidFill>
              </a:rPr>
              <a:t>	</a:t>
            </a:r>
            <a:r>
              <a:rPr lang="en-US" b="0" dirty="0">
                <a:solidFill>
                  <a:schemeClr val="tx1"/>
                </a:solidFill>
              </a:rPr>
              <a:t>=	reflected atmospheric long-wave radiation,</a:t>
            </a:r>
            <a:r>
              <a:rPr lang="en-US" b="0" i="1" dirty="0">
                <a:solidFill>
                  <a:schemeClr val="tx1"/>
                </a:solidFill>
              </a:rPr>
              <a:t> W </a:t>
            </a:r>
            <a:r>
              <a:rPr lang="en-US" b="0" dirty="0">
                <a:solidFill>
                  <a:schemeClr val="tx1"/>
                </a:solidFill>
              </a:rPr>
              <a:t>m</a:t>
            </a:r>
            <a:r>
              <a:rPr lang="en-US" b="0" baseline="30000" dirty="0">
                <a:solidFill>
                  <a:schemeClr val="tx1"/>
                </a:solidFill>
              </a:rPr>
              <a:t>‑2</a:t>
            </a:r>
            <a:endParaRPr lang="en-US" b="0" dirty="0">
              <a:solidFill>
                <a:schemeClr val="tx1"/>
              </a:solidFill>
            </a:endParaRPr>
          </a:p>
          <a:p>
            <a:pPr>
              <a:tabLst>
                <a:tab pos="402336" algn="r"/>
                <a:tab pos="457200" algn="l"/>
                <a:tab pos="685800" algn="l"/>
                <a:tab pos="5029200" algn="r"/>
              </a:tabLst>
            </a:pPr>
            <a:r>
              <a:rPr lang="en-US" b="0" dirty="0">
                <a:solidFill>
                  <a:schemeClr val="tx1"/>
                </a:solidFill>
                <a:sym typeface="Symbol" pitchFamily="2" charset="2"/>
              </a:rPr>
              <a:t>	</a:t>
            </a:r>
            <a:r>
              <a:rPr lang="en-US" b="0" baseline="-25000" dirty="0" err="1">
                <a:solidFill>
                  <a:schemeClr val="tx1"/>
                </a:solidFill>
              </a:rPr>
              <a:t>br</a:t>
            </a:r>
            <a:r>
              <a:rPr lang="en-US" b="0" dirty="0">
                <a:solidFill>
                  <a:schemeClr val="tx1"/>
                </a:solidFill>
              </a:rPr>
              <a:t>	=	back long-wave radiation,</a:t>
            </a:r>
            <a:r>
              <a:rPr lang="en-US" b="0" i="1" dirty="0">
                <a:solidFill>
                  <a:schemeClr val="tx1"/>
                </a:solidFill>
              </a:rPr>
              <a:t> W </a:t>
            </a:r>
            <a:r>
              <a:rPr lang="en-US" b="0" dirty="0">
                <a:solidFill>
                  <a:schemeClr val="tx1"/>
                </a:solidFill>
              </a:rPr>
              <a:t>m</a:t>
            </a:r>
            <a:r>
              <a:rPr lang="en-US" b="0" baseline="30000" dirty="0">
                <a:solidFill>
                  <a:schemeClr val="tx1"/>
                </a:solidFill>
              </a:rPr>
              <a:t>‑2</a:t>
            </a:r>
            <a:endParaRPr lang="en-US" b="0" dirty="0">
              <a:solidFill>
                <a:schemeClr val="tx1"/>
              </a:solidFill>
            </a:endParaRPr>
          </a:p>
          <a:p>
            <a:pPr>
              <a:tabLst>
                <a:tab pos="402336" algn="r"/>
                <a:tab pos="457200" algn="l"/>
                <a:tab pos="685800" algn="l"/>
                <a:tab pos="5029200" algn="r"/>
              </a:tabLst>
            </a:pPr>
            <a:r>
              <a:rPr lang="en-US" b="0" dirty="0">
                <a:solidFill>
                  <a:schemeClr val="tx1"/>
                </a:solidFill>
                <a:sym typeface="Symbol" pitchFamily="2" charset="2"/>
              </a:rPr>
              <a:t>	</a:t>
            </a:r>
            <a:r>
              <a:rPr lang="en-US" b="0" baseline="-25000" dirty="0">
                <a:solidFill>
                  <a:schemeClr val="tx1"/>
                </a:solidFill>
              </a:rPr>
              <a:t>e	</a:t>
            </a:r>
            <a:r>
              <a:rPr lang="en-US" b="0" dirty="0">
                <a:solidFill>
                  <a:schemeClr val="tx1"/>
                </a:solidFill>
              </a:rPr>
              <a:t>=	evaporative heat loss,</a:t>
            </a:r>
            <a:r>
              <a:rPr lang="en-US" b="0" i="1" dirty="0">
                <a:solidFill>
                  <a:schemeClr val="tx1"/>
                </a:solidFill>
              </a:rPr>
              <a:t> W </a:t>
            </a:r>
            <a:r>
              <a:rPr lang="en-US" b="0" dirty="0">
                <a:solidFill>
                  <a:schemeClr val="tx1"/>
                </a:solidFill>
              </a:rPr>
              <a:t>m</a:t>
            </a:r>
            <a:r>
              <a:rPr lang="en-US" b="0" baseline="30000" dirty="0">
                <a:solidFill>
                  <a:schemeClr val="tx1"/>
                </a:solidFill>
              </a:rPr>
              <a:t>‑2</a:t>
            </a:r>
            <a:r>
              <a:rPr lang="en-US" b="0" dirty="0">
                <a:solidFill>
                  <a:schemeClr val="tx1"/>
                </a:solidFill>
              </a:rPr>
              <a:t>	</a:t>
            </a:r>
          </a:p>
          <a:p>
            <a:pPr>
              <a:tabLst>
                <a:tab pos="402336" algn="r"/>
                <a:tab pos="457200" algn="l"/>
                <a:tab pos="685800" algn="l"/>
                <a:tab pos="5029200" algn="r"/>
              </a:tabLst>
            </a:pPr>
            <a:r>
              <a:rPr lang="en-US" b="0" dirty="0">
                <a:solidFill>
                  <a:schemeClr val="tx1"/>
                </a:solidFill>
                <a:sym typeface="Symbol" pitchFamily="2" charset="2"/>
              </a:rPr>
              <a:t>	</a:t>
            </a:r>
            <a:r>
              <a:rPr lang="en-US" b="0" baseline="-25000" dirty="0">
                <a:solidFill>
                  <a:schemeClr val="tx1"/>
                </a:solidFill>
              </a:rPr>
              <a:t>c	</a:t>
            </a:r>
            <a:r>
              <a:rPr lang="en-US" b="0" dirty="0">
                <a:solidFill>
                  <a:schemeClr val="tx1"/>
                </a:solidFill>
              </a:rPr>
              <a:t>=	conductive heat loss,</a:t>
            </a:r>
            <a:r>
              <a:rPr lang="en-US" b="0" i="1" dirty="0">
                <a:solidFill>
                  <a:schemeClr val="tx1"/>
                </a:solidFill>
              </a:rPr>
              <a:t> W </a:t>
            </a:r>
            <a:r>
              <a:rPr lang="en-US" b="0" dirty="0">
                <a:solidFill>
                  <a:schemeClr val="tx1"/>
                </a:solidFill>
              </a:rPr>
              <a:t>m</a:t>
            </a:r>
            <a:r>
              <a:rPr lang="en-US" b="0" baseline="30000" dirty="0">
                <a:solidFill>
                  <a:schemeClr val="tx1"/>
                </a:solidFill>
              </a:rPr>
              <a:t>‑2</a:t>
            </a:r>
            <a:endParaRPr lang="en-US" b="0" dirty="0">
              <a:solidFill>
                <a:schemeClr val="tx1"/>
              </a:solidFill>
            </a:endParaRPr>
          </a:p>
          <a:p>
            <a:endParaRPr lang="en-US"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10</a:t>
            </a:fld>
            <a:endParaRPr lang="en-US"/>
          </a:p>
        </p:txBody>
      </p:sp>
      <p:sp>
        <p:nvSpPr>
          <p:cNvPr id="4" name="TextBox 3">
            <a:extLst>
              <a:ext uri="{FF2B5EF4-FFF2-40B4-BE49-F238E27FC236}">
                <a16:creationId xmlns:a16="http://schemas.microsoft.com/office/drawing/2014/main" id="{BF74CC49-A4C7-484F-B89D-FC2EF94BBD87}"/>
              </a:ext>
            </a:extLst>
          </p:cNvPr>
          <p:cNvSpPr txBox="1"/>
          <p:nvPr/>
        </p:nvSpPr>
        <p:spPr>
          <a:xfrm>
            <a:off x="7060762" y="4503903"/>
            <a:ext cx="4642102" cy="338554"/>
          </a:xfrm>
          <a:prstGeom prst="rect">
            <a:avLst/>
          </a:prstGeom>
          <a:noFill/>
        </p:spPr>
        <p:txBody>
          <a:bodyPr wrap="square" rtlCol="0">
            <a:spAutoFit/>
          </a:bodyPr>
          <a:lstStyle/>
          <a:p>
            <a:pPr algn="ctr"/>
            <a:r>
              <a:rPr lang="en-US" sz="1600" dirty="0"/>
              <a:t>Source: CE-QUAL-W2 User’s Manual</a:t>
            </a:r>
          </a:p>
        </p:txBody>
      </p:sp>
      <p:pic>
        <p:nvPicPr>
          <p:cNvPr id="6" name="Picture 5">
            <a:extLst>
              <a:ext uri="{FF2B5EF4-FFF2-40B4-BE49-F238E27FC236}">
                <a16:creationId xmlns:a16="http://schemas.microsoft.com/office/drawing/2014/main" id="{88529110-4893-34B4-5A48-0FE51BF5BBA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414" y="1514876"/>
            <a:ext cx="4708845" cy="313923"/>
          </a:xfrm>
          <a:prstGeom prst="rect">
            <a:avLst/>
          </a:prstGeom>
          <a:noFill/>
          <a:ln>
            <a:noFill/>
          </a:ln>
        </p:spPr>
      </p:pic>
      <p:pic>
        <p:nvPicPr>
          <p:cNvPr id="7" name="Picture 6">
            <a:extLst>
              <a:ext uri="{FF2B5EF4-FFF2-40B4-BE49-F238E27FC236}">
                <a16:creationId xmlns:a16="http://schemas.microsoft.com/office/drawing/2014/main" id="{772C44FF-12E5-90A5-EEE6-E93685B2ED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69684" y="1050444"/>
            <a:ext cx="5452761" cy="3415129"/>
          </a:xfrm>
          <a:prstGeom prst="rect">
            <a:avLst/>
          </a:prstGeom>
          <a:solidFill>
            <a:schemeClr val="bg1"/>
          </a:solidFill>
          <a:ln w="3175">
            <a:solidFill>
              <a:schemeClr val="tx1"/>
            </a:solidFill>
          </a:ln>
        </p:spPr>
      </p:pic>
    </p:spTree>
    <p:extLst>
      <p:ext uri="{BB962C8B-B14F-4D97-AF65-F5344CB8AC3E}">
        <p14:creationId xmlns:p14="http://schemas.microsoft.com/office/powerpoint/2010/main" val="3521322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Short-Wave Solar Radiation</a:t>
            </a:r>
          </a:p>
        </p:txBody>
      </p:sp>
      <p:sp>
        <p:nvSpPr>
          <p:cNvPr id="3" name="Content Placeholder 2"/>
          <p:cNvSpPr>
            <a:spLocks noGrp="1"/>
          </p:cNvSpPr>
          <p:nvPr>
            <p:ph idx="1"/>
          </p:nvPr>
        </p:nvSpPr>
        <p:spPr>
          <a:xfrm>
            <a:off x="406400" y="1008014"/>
            <a:ext cx="8352257" cy="5289755"/>
          </a:xfrm>
        </p:spPr>
        <p:txBody>
          <a:bodyPr/>
          <a:lstStyle/>
          <a:p>
            <a:pPr>
              <a:buClr>
                <a:schemeClr val="tx1"/>
              </a:buClr>
            </a:pPr>
            <a:r>
              <a:rPr lang="en-US" b="0" dirty="0">
                <a:solidFill>
                  <a:schemeClr val="tx1"/>
                </a:solidFill>
                <a:latin typeface="Arial"/>
                <a:ea typeface="ＭＳ Ｐゴシック"/>
                <a:cs typeface="Arial"/>
              </a:rPr>
              <a:t>Short-wave solar radiation is</a:t>
            </a:r>
          </a:p>
          <a:p>
            <a:pPr marL="285750" indent="-285750">
              <a:buClr>
                <a:schemeClr val="tx1"/>
              </a:buClr>
              <a:buFont typeface="Arial" panose="020B0604020202020204" pitchFamily="34" charset="0"/>
              <a:buChar char="•"/>
            </a:pPr>
            <a:r>
              <a:rPr lang="en-US" b="0" dirty="0">
                <a:solidFill>
                  <a:schemeClr val="tx1"/>
                </a:solidFill>
              </a:rPr>
              <a:t>Measured directly by a </a:t>
            </a:r>
            <a:r>
              <a:rPr lang="en-US" b="0" dirty="0" err="1">
                <a:solidFill>
                  <a:schemeClr val="tx1"/>
                </a:solidFill>
              </a:rPr>
              <a:t>pyranograph</a:t>
            </a:r>
            <a:r>
              <a:rPr lang="en-US" b="0" dirty="0">
                <a:solidFill>
                  <a:schemeClr val="tx1"/>
                </a:solidFill>
              </a:rPr>
              <a:t> or another instrument and contained in a data file with units W/m</a:t>
            </a:r>
            <a:r>
              <a:rPr lang="en-US" b="0" baseline="30000" dirty="0">
                <a:solidFill>
                  <a:schemeClr val="tx1"/>
                </a:solidFill>
              </a:rPr>
              <a:t>2</a:t>
            </a:r>
          </a:p>
          <a:p>
            <a:pPr marL="742950" lvl="1" indent="-285750">
              <a:buClr>
                <a:schemeClr val="tx1"/>
              </a:buClr>
            </a:pPr>
            <a:r>
              <a:rPr lang="en-US" b="0" dirty="0">
                <a:solidFill>
                  <a:schemeClr val="tx1"/>
                </a:solidFill>
                <a:latin typeface="Arial"/>
                <a:cs typeface="Arial"/>
              </a:rPr>
              <a:t>Flawed because we don't know all details regarding how data was collected… Does it account for reflection? Is data measuring all radiation, including long-wave?</a:t>
            </a:r>
          </a:p>
          <a:p>
            <a:pPr marL="285750" indent="-285750">
              <a:buClr>
                <a:schemeClr val="tx1"/>
              </a:buClr>
              <a:buFont typeface="Arial" panose="020B0604020202020204" pitchFamily="34" charset="0"/>
              <a:buChar char="•"/>
            </a:pPr>
            <a:r>
              <a:rPr lang="en-US" b="0" dirty="0">
                <a:solidFill>
                  <a:schemeClr val="tx1"/>
                </a:solidFill>
              </a:rPr>
              <a:t>Computed based on sun angle, according to the following equation:</a:t>
            </a:r>
          </a:p>
          <a:p>
            <a:pPr>
              <a:buClr>
                <a:schemeClr val="tx1"/>
              </a:buClr>
            </a:pPr>
            <a:endParaRPr lang="en-US" b="0" dirty="0">
              <a:solidFill>
                <a:schemeClr val="tx1"/>
              </a:solidFill>
            </a:endParaRPr>
          </a:p>
          <a:p>
            <a:pPr>
              <a:buClr>
                <a:schemeClr val="tx1"/>
              </a:buClr>
            </a:pPr>
            <a:endParaRPr lang="en-US" b="0" dirty="0">
              <a:solidFill>
                <a:schemeClr val="tx1"/>
              </a:solidFill>
            </a:endParaRPr>
          </a:p>
          <a:p>
            <a:pPr marL="285750" indent="-285750">
              <a:buClr>
                <a:schemeClr val="tx1"/>
              </a:buClr>
              <a:buFont typeface="Arial" panose="020B0604020202020204" pitchFamily="34" charset="0"/>
              <a:buChar char="•"/>
            </a:pPr>
            <a:r>
              <a:rPr lang="en-US" b="0" dirty="0">
                <a:solidFill>
                  <a:schemeClr val="tx1"/>
                </a:solidFill>
                <a:latin typeface="Arial"/>
                <a:ea typeface="ＭＳ Ｐゴシック"/>
                <a:cs typeface="Arial"/>
              </a:rPr>
              <a:t>This is the EPA formulation based on empirical methods, similar to the Bird Clear Sky Model (https://www.nrel.gov/grid/solar-resource/clear-sky.html).</a:t>
            </a:r>
            <a:endParaRPr lang="en-US" b="0" dirty="0">
              <a:solidFill>
                <a:schemeClr val="tx1"/>
              </a:solidFill>
            </a:endParaRPr>
          </a:p>
          <a:p>
            <a:pPr marL="742950" lvl="1" indent="-285750">
              <a:buClr>
                <a:schemeClr val="tx1"/>
              </a:buClr>
            </a:pPr>
            <a:r>
              <a:rPr lang="en-US" b="0" dirty="0">
                <a:solidFill>
                  <a:schemeClr val="tx1"/>
                </a:solidFill>
                <a:latin typeface="Arial"/>
                <a:cs typeface="Arial"/>
              </a:rPr>
              <a:t>Calculates for radiation at sea-level. Elevation adjustments are made according to Annear and Wells 2007.</a:t>
            </a:r>
          </a:p>
          <a:p>
            <a:pPr marL="742950" lvl="1" indent="-285750">
              <a:buClr>
                <a:schemeClr val="tx1"/>
              </a:buClr>
            </a:pPr>
            <a:r>
              <a:rPr lang="en-US" b="0" dirty="0">
                <a:solidFill>
                  <a:schemeClr val="tx1"/>
                </a:solidFill>
                <a:latin typeface="Arial"/>
                <a:cs typeface="Arial"/>
              </a:rPr>
              <a:t>Assumes clear day radiation, meaning we must subsequently correct for cloud cover and shading from mountains and/or trees. </a:t>
            </a:r>
            <a:endParaRPr lang="en-US" b="0" dirty="0">
              <a:solidFill>
                <a:schemeClr val="tx1"/>
              </a:solidFill>
            </a:endParaRPr>
          </a:p>
          <a:p>
            <a:pPr marL="742950" lvl="1" indent="-285750">
              <a:buClr>
                <a:schemeClr val="tx1"/>
              </a:buClr>
            </a:pPr>
            <a:r>
              <a:rPr lang="en-US" b="0" dirty="0">
                <a:solidFill>
                  <a:schemeClr val="tx1"/>
                </a:solidFill>
                <a:latin typeface="Arial"/>
                <a:cs typeface="Arial"/>
              </a:rPr>
              <a:t>Calculates net radiation – includes reflection from surface.</a:t>
            </a:r>
          </a:p>
          <a:p>
            <a:endParaRPr lang="en-US"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11</a:t>
            </a:fld>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2D70F88-DA46-274A-382C-00CE2995D953}"/>
                  </a:ext>
                </a:extLst>
              </p:cNvPr>
              <p:cNvSpPr txBox="1"/>
              <p:nvPr/>
            </p:nvSpPr>
            <p:spPr>
              <a:xfrm>
                <a:off x="986972" y="3120904"/>
                <a:ext cx="7771685"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𝝓</m:t>
                          </m:r>
                        </m:e>
                        <m:sub>
                          <m:r>
                            <a:rPr lang="en-US" sz="1800" b="1" i="1">
                              <a:latin typeface="Cambria Math" panose="02040503050406030204" pitchFamily="18" charset="0"/>
                            </a:rPr>
                            <m:t>𝒔</m:t>
                          </m:r>
                        </m:sub>
                      </m:sSub>
                      <m:r>
                        <a:rPr lang="en-US" sz="1800" b="1">
                          <a:latin typeface="Cambria Math" panose="02040503050406030204" pitchFamily="18" charset="0"/>
                        </a:rPr>
                        <m:t>=</m:t>
                      </m:r>
                      <m:r>
                        <a:rPr lang="en-US" sz="1800" b="1" i="1">
                          <a:latin typeface="Cambria Math" panose="02040503050406030204" pitchFamily="18" charset="0"/>
                        </a:rPr>
                        <m:t>𝟐𝟒</m:t>
                      </m:r>
                      <m:d>
                        <m:dPr>
                          <m:ctrlPr>
                            <a:rPr lang="en-US" sz="1800" b="1" i="1">
                              <a:latin typeface="Cambria Math" panose="02040503050406030204" pitchFamily="18" charset="0"/>
                            </a:rPr>
                          </m:ctrlPr>
                        </m:dPr>
                        <m:e>
                          <m:r>
                            <a:rPr lang="en-US" sz="1800" b="1" i="1">
                              <a:latin typeface="Cambria Math" panose="02040503050406030204" pitchFamily="18" charset="0"/>
                            </a:rPr>
                            <m:t>𝟐</m:t>
                          </m:r>
                          <m:r>
                            <a:rPr lang="en-US" sz="1800" b="1">
                              <a:latin typeface="Cambria Math" panose="02040503050406030204" pitchFamily="18" charset="0"/>
                            </a:rPr>
                            <m:t>.</m:t>
                          </m:r>
                          <m:r>
                            <a:rPr lang="en-US" sz="1800" b="1" i="1">
                              <a:latin typeface="Cambria Math" panose="02040503050406030204" pitchFamily="18" charset="0"/>
                            </a:rPr>
                            <m:t>𝟎𝟒𝟒</m:t>
                          </m:r>
                          <m:sSub>
                            <m:sSubPr>
                              <m:ctrlPr>
                                <a:rPr lang="en-US" sz="1800" b="1" i="1">
                                  <a:latin typeface="Cambria Math" panose="02040503050406030204" pitchFamily="18" charset="0"/>
                                </a:rPr>
                              </m:ctrlPr>
                            </m:sSubPr>
                            <m:e>
                              <m:r>
                                <a:rPr lang="en-US" sz="1800" b="1" i="1">
                                  <a:latin typeface="Cambria Math" panose="02040503050406030204" pitchFamily="18" charset="0"/>
                                </a:rPr>
                                <m:t>𝑨</m:t>
                              </m:r>
                            </m:e>
                            <m:sub>
                              <m:r>
                                <a:rPr lang="en-US" sz="1800" b="1" i="1">
                                  <a:latin typeface="Cambria Math" panose="02040503050406030204" pitchFamily="18" charset="0"/>
                                </a:rPr>
                                <m:t>𝒐</m:t>
                              </m:r>
                            </m:sub>
                          </m:sSub>
                          <m:r>
                            <a:rPr lang="en-US" sz="1800" b="1">
                              <a:latin typeface="Cambria Math" panose="02040503050406030204" pitchFamily="18" charset="0"/>
                            </a:rPr>
                            <m:t>+</m:t>
                          </m:r>
                          <m:r>
                            <a:rPr lang="en-US" sz="1800" b="1" i="1">
                              <a:latin typeface="Cambria Math" panose="02040503050406030204" pitchFamily="18" charset="0"/>
                            </a:rPr>
                            <m:t>𝟎</m:t>
                          </m:r>
                          <m:r>
                            <a:rPr lang="en-US" sz="1800" b="1">
                              <a:latin typeface="Cambria Math" panose="02040503050406030204" pitchFamily="18" charset="0"/>
                            </a:rPr>
                            <m:t>.</m:t>
                          </m:r>
                          <m:r>
                            <a:rPr lang="en-US" sz="1800" b="1" i="1">
                              <a:latin typeface="Cambria Math" panose="02040503050406030204" pitchFamily="18" charset="0"/>
                            </a:rPr>
                            <m:t>𝟏𝟐𝟗𝟔</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𝑨</m:t>
                              </m:r>
                            </m:e>
                            <m:sub>
                              <m:r>
                                <a:rPr lang="en-US" sz="1800" b="1" i="1">
                                  <a:latin typeface="Cambria Math" panose="02040503050406030204" pitchFamily="18" charset="0"/>
                                </a:rPr>
                                <m:t>𝒐</m:t>
                              </m:r>
                            </m:sub>
                            <m:sup>
                              <m:r>
                                <a:rPr lang="en-US" sz="1800" b="1" i="1">
                                  <a:latin typeface="Cambria Math" panose="02040503050406030204" pitchFamily="18" charset="0"/>
                                </a:rPr>
                                <m:t>𝟐</m:t>
                              </m:r>
                            </m:sup>
                          </m:sSubSup>
                          <m:r>
                            <a:rPr lang="en-US" sz="1800" b="1" i="1">
                              <a:latin typeface="Cambria Math" panose="02040503050406030204" pitchFamily="18" charset="0"/>
                            </a:rPr>
                            <m:t>−</m:t>
                          </m:r>
                          <m:r>
                            <a:rPr lang="en-US" sz="1800" b="1" i="1">
                              <a:latin typeface="Cambria Math" panose="02040503050406030204" pitchFamily="18" charset="0"/>
                            </a:rPr>
                            <m:t>𝟏</m:t>
                          </m:r>
                          <m:r>
                            <a:rPr lang="en-US" sz="1800" b="1">
                              <a:latin typeface="Cambria Math" panose="02040503050406030204" pitchFamily="18" charset="0"/>
                            </a:rPr>
                            <m:t>.</m:t>
                          </m:r>
                          <m:r>
                            <a:rPr lang="en-US" sz="1800" b="1" i="1">
                              <a:latin typeface="Cambria Math" panose="02040503050406030204" pitchFamily="18" charset="0"/>
                            </a:rPr>
                            <m:t>𝟗𝟒𝟏</m:t>
                          </m:r>
                          <m:r>
                            <a:rPr lang="en-US" sz="1800" b="1" i="1">
                              <a:latin typeface="Cambria Math" panose="02040503050406030204" pitchFamily="18" charset="0"/>
                            </a:rPr>
                            <m:t>𝑬</m:t>
                          </m:r>
                          <m:r>
                            <a:rPr lang="en-US" sz="1800" b="1" i="1">
                              <a:latin typeface="Cambria Math" panose="02040503050406030204" pitchFamily="18" charset="0"/>
                            </a:rPr>
                            <m:t>−</m:t>
                          </m:r>
                          <m:r>
                            <a:rPr lang="en-US" sz="1800" b="1" i="1">
                              <a:latin typeface="Cambria Math" panose="02040503050406030204" pitchFamily="18" charset="0"/>
                            </a:rPr>
                            <m:t>𝟑</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𝑨</m:t>
                              </m:r>
                            </m:e>
                            <m:sub>
                              <m:r>
                                <a:rPr lang="en-US" sz="1800" b="1" i="1">
                                  <a:latin typeface="Cambria Math" panose="02040503050406030204" pitchFamily="18" charset="0"/>
                                </a:rPr>
                                <m:t>𝒐</m:t>
                              </m:r>
                            </m:sub>
                            <m:sup>
                              <m:r>
                                <a:rPr lang="en-US" sz="1800" b="1" i="1">
                                  <a:latin typeface="Cambria Math" panose="02040503050406030204" pitchFamily="18" charset="0"/>
                                </a:rPr>
                                <m:t>𝟑</m:t>
                              </m:r>
                            </m:sup>
                          </m:sSubSup>
                          <m:r>
                            <a:rPr lang="en-US" sz="1800" b="1">
                              <a:latin typeface="Cambria Math" panose="02040503050406030204" pitchFamily="18" charset="0"/>
                            </a:rPr>
                            <m:t>+</m:t>
                          </m:r>
                          <m:r>
                            <a:rPr lang="en-US" sz="1800" b="1" i="1">
                              <a:latin typeface="Cambria Math" panose="02040503050406030204" pitchFamily="18" charset="0"/>
                            </a:rPr>
                            <m:t>𝟕</m:t>
                          </m:r>
                          <m:r>
                            <a:rPr lang="en-US" sz="1800" b="1">
                              <a:latin typeface="Cambria Math" panose="02040503050406030204" pitchFamily="18" charset="0"/>
                            </a:rPr>
                            <m:t>.</m:t>
                          </m:r>
                          <m:r>
                            <a:rPr lang="en-US" sz="1800" b="1" i="1">
                              <a:latin typeface="Cambria Math" panose="02040503050406030204" pitchFamily="18" charset="0"/>
                            </a:rPr>
                            <m:t>𝟓𝟗𝟏</m:t>
                          </m:r>
                          <m:r>
                            <a:rPr lang="en-US" sz="1800" b="1" i="1">
                              <a:latin typeface="Cambria Math" panose="02040503050406030204" pitchFamily="18" charset="0"/>
                            </a:rPr>
                            <m:t>𝑬</m:t>
                          </m:r>
                          <m:r>
                            <a:rPr lang="en-US" sz="1800" b="1" i="1">
                              <a:latin typeface="Cambria Math" panose="02040503050406030204" pitchFamily="18" charset="0"/>
                            </a:rPr>
                            <m:t>−</m:t>
                          </m:r>
                          <m:r>
                            <a:rPr lang="en-US" sz="1800" b="1" i="1">
                              <a:latin typeface="Cambria Math" panose="02040503050406030204" pitchFamily="18" charset="0"/>
                            </a:rPr>
                            <m:t>𝟔</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𝑨</m:t>
                              </m:r>
                            </m:e>
                            <m:sub>
                              <m:r>
                                <a:rPr lang="en-US" sz="1800" b="1" i="1">
                                  <a:latin typeface="Cambria Math" panose="02040503050406030204" pitchFamily="18" charset="0"/>
                                </a:rPr>
                                <m:t>𝒐</m:t>
                              </m:r>
                            </m:sub>
                            <m:sup>
                              <m:r>
                                <a:rPr lang="en-US" sz="1800" b="1" i="1">
                                  <a:latin typeface="Cambria Math" panose="02040503050406030204" pitchFamily="18" charset="0"/>
                                </a:rPr>
                                <m:t>𝟒</m:t>
                              </m:r>
                            </m:sup>
                          </m:sSubSup>
                        </m:e>
                      </m:d>
                      <m:r>
                        <m:rPr>
                          <m:nor/>
                        </m:rPr>
                        <a:rPr lang="en-US" sz="1800" b="1" i="1">
                          <a:latin typeface="+mn-lt"/>
                        </a:rPr>
                        <m:t>∗</m:t>
                      </m:r>
                      <m:r>
                        <m:rPr>
                          <m:nor/>
                        </m:rPr>
                        <a:rPr lang="en-US" sz="1800" b="1" i="0" smtClean="0">
                          <a:latin typeface="+mn-lt"/>
                        </a:rPr>
                        <m:t> </m:t>
                      </m:r>
                      <m:r>
                        <m:rPr>
                          <m:nor/>
                        </m:rPr>
                        <a:rPr lang="en-US" sz="1800" b="1">
                          <a:latin typeface="+mn-lt"/>
                        </a:rPr>
                        <m:t>0.1314</m:t>
                      </m:r>
                    </m:oMath>
                  </m:oMathPara>
                </a14:m>
                <a:endParaRPr lang="en-US" sz="1800" b="1" dirty="0">
                  <a:latin typeface="+mn-lt"/>
                </a:endParaRPr>
              </a:p>
            </p:txBody>
          </p:sp>
        </mc:Choice>
        <mc:Fallback xmlns="">
          <p:sp>
            <p:nvSpPr>
              <p:cNvPr id="12" name="TextBox 11">
                <a:extLst>
                  <a:ext uri="{FF2B5EF4-FFF2-40B4-BE49-F238E27FC236}">
                    <a16:creationId xmlns:a16="http://schemas.microsoft.com/office/drawing/2014/main" id="{82D70F88-DA46-274A-382C-00CE2995D953}"/>
                  </a:ext>
                </a:extLst>
              </p:cNvPr>
              <p:cNvSpPr txBox="1">
                <a:spLocks noRot="1" noChangeAspect="1" noMove="1" noResize="1" noEditPoints="1" noAdjustHandles="1" noChangeArrowheads="1" noChangeShapeType="1" noTextEdit="1"/>
              </p:cNvSpPr>
              <p:nvPr/>
            </p:nvSpPr>
            <p:spPr>
              <a:xfrm>
                <a:off x="986972" y="3120904"/>
                <a:ext cx="7771685" cy="404983"/>
              </a:xfrm>
              <a:prstGeom prst="rect">
                <a:avLst/>
              </a:prstGeom>
              <a:blipFill>
                <a:blip r:embed="rId2"/>
                <a:stretch>
                  <a:fillRect b="-12121"/>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99B333CC-643D-727F-A31B-25D177E2E9D3}"/>
              </a:ext>
            </a:extLst>
          </p:cNvPr>
          <p:cNvSpPr txBox="1">
            <a:spLocks/>
          </p:cNvSpPr>
          <p:nvPr/>
        </p:nvSpPr>
        <p:spPr bwMode="auto">
          <a:xfrm>
            <a:off x="8991775" y="1210839"/>
            <a:ext cx="2737163" cy="44807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1" fontAlgn="base" hangingPunct="1">
              <a:spcBef>
                <a:spcPts val="225"/>
              </a:spcBef>
              <a:spcAft>
                <a:spcPct val="0"/>
              </a:spcAft>
              <a:buClr>
                <a:srgbClr val="FF0000"/>
              </a:buClr>
              <a:buFont typeface="Wingdings" panose="05000000000000000000" pitchFamily="2" charset="2"/>
              <a:buNone/>
              <a:defRPr sz="18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5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5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5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solidFill>
                  <a:schemeClr val="tx1"/>
                </a:solidFill>
                <a:latin typeface="+mn-lt"/>
              </a:rPr>
              <a:t>Terms:</a:t>
            </a:r>
          </a:p>
          <a:p>
            <a:pPr marL="285750" indent="-285750">
              <a:buClr>
                <a:schemeClr val="tx1"/>
              </a:buClr>
              <a:buFont typeface="Arial" panose="020B0604020202020204" pitchFamily="34" charset="0"/>
              <a:buChar char="•"/>
            </a:pPr>
            <a:r>
              <a:rPr lang="en-US" dirty="0"/>
              <a:t>Solar Altitude (</a:t>
            </a:r>
            <a:r>
              <a:rPr lang="en-US" dirty="0" err="1"/>
              <a:t>A</a:t>
            </a:r>
            <a:r>
              <a:rPr lang="en-US" baseline="-25000" dirty="0" err="1"/>
              <a:t>o</a:t>
            </a:r>
            <a:r>
              <a:rPr lang="en-US" dirty="0"/>
              <a:t>)</a:t>
            </a:r>
          </a:p>
          <a:p>
            <a:pPr marL="285750" indent="-285750">
              <a:buClr>
                <a:schemeClr val="tx1"/>
              </a:buClr>
              <a:buFont typeface="Arial" panose="020B0604020202020204" pitchFamily="34" charset="0"/>
              <a:buChar char="•"/>
            </a:pPr>
            <a:r>
              <a:rPr lang="en-US" dirty="0"/>
              <a:t>Local Hour Angle (H)</a:t>
            </a:r>
          </a:p>
          <a:p>
            <a:pPr marL="285750" indent="-285750">
              <a:buClr>
                <a:schemeClr val="tx1"/>
              </a:buClr>
              <a:buFont typeface="Arial" panose="020B0604020202020204" pitchFamily="34" charset="0"/>
              <a:buChar char="•"/>
            </a:pPr>
            <a:r>
              <a:rPr lang="en-US" dirty="0"/>
              <a:t>Equation of time – difference between true solar time and mean solar time (EQT)</a:t>
            </a:r>
          </a:p>
          <a:p>
            <a:pPr marL="285750" indent="-285750">
              <a:buClr>
                <a:schemeClr val="tx1"/>
              </a:buClr>
              <a:buFont typeface="Arial" panose="020B0604020202020204" pitchFamily="34" charset="0"/>
              <a:buChar char="•"/>
            </a:pPr>
            <a:r>
              <a:rPr lang="en-US" dirty="0"/>
              <a:t>Local hour and </a:t>
            </a:r>
            <a:r>
              <a:rPr lang="en-US" dirty="0" err="1"/>
              <a:t>lat</a:t>
            </a:r>
            <a:r>
              <a:rPr lang="en-US" dirty="0"/>
              <a:t>/long terms</a:t>
            </a:r>
          </a:p>
          <a:p>
            <a:pPr marL="285750" indent="-285750">
              <a:buClr>
                <a:schemeClr val="tx1"/>
              </a:buClr>
              <a:buFont typeface="Arial" panose="020B0604020202020204" pitchFamily="34" charset="0"/>
              <a:buChar char="•"/>
            </a:pPr>
            <a:r>
              <a:rPr lang="en-US" dirty="0"/>
              <a:t>Solar Declination Angle (</a:t>
            </a:r>
            <a:r>
              <a:rPr lang="en-US" dirty="0" err="1"/>
              <a:t>δ</a:t>
            </a:r>
            <a:r>
              <a:rPr lang="en-US" dirty="0"/>
              <a:t>)</a:t>
            </a:r>
          </a:p>
          <a:p>
            <a:pPr marL="285750" indent="-285750">
              <a:buClr>
                <a:schemeClr val="tx1"/>
              </a:buClr>
              <a:buFont typeface="Arial" panose="020B0604020202020204" pitchFamily="34" charset="0"/>
              <a:buChar char="•"/>
            </a:pPr>
            <a:r>
              <a:rPr lang="en-US" dirty="0"/>
              <a:t>Angular Fraction of the Year (</a:t>
            </a:r>
            <a:r>
              <a:rPr lang="en-US" dirty="0" err="1"/>
              <a:t>τ</a:t>
            </a:r>
            <a:r>
              <a:rPr lang="en-US" baseline="-25000" dirty="0" err="1"/>
              <a:t>d</a:t>
            </a:r>
            <a:r>
              <a:rPr lang="en-US" dirty="0"/>
              <a:t>)</a:t>
            </a:r>
            <a:endParaRPr lang="en-US" dirty="0">
              <a:solidFill>
                <a:schemeClr val="tx1"/>
              </a:solidFill>
              <a:latin typeface="+mn-lt"/>
            </a:endParaRPr>
          </a:p>
        </p:txBody>
      </p:sp>
      <p:sp>
        <p:nvSpPr>
          <p:cNvPr id="14" name="TextBox 13">
            <a:extLst>
              <a:ext uri="{FF2B5EF4-FFF2-40B4-BE49-F238E27FC236}">
                <a16:creationId xmlns:a16="http://schemas.microsoft.com/office/drawing/2014/main" id="{03D86F3A-BD80-F869-EC37-0D6D84022779}"/>
              </a:ext>
            </a:extLst>
          </p:cNvPr>
          <p:cNvSpPr txBox="1"/>
          <p:nvPr/>
        </p:nvSpPr>
        <p:spPr>
          <a:xfrm>
            <a:off x="9101149" y="5402866"/>
            <a:ext cx="2517886" cy="584775"/>
          </a:xfrm>
          <a:prstGeom prst="rect">
            <a:avLst/>
          </a:prstGeom>
          <a:noFill/>
        </p:spPr>
        <p:txBody>
          <a:bodyPr wrap="square" lIns="91440" tIns="45720" rIns="91440" bIns="45720" rtlCol="0" anchor="t">
            <a:spAutoFit/>
          </a:bodyPr>
          <a:lstStyle/>
          <a:p>
            <a:r>
              <a:rPr lang="en-US" sz="1600" dirty="0"/>
              <a:t>Source: CE-QUAL-W2 User’s Manual, Chapter 4</a:t>
            </a:r>
            <a:endParaRPr lang="en-US"/>
          </a:p>
        </p:txBody>
      </p:sp>
    </p:spTree>
    <p:extLst>
      <p:ext uri="{BB962C8B-B14F-4D97-AF65-F5344CB8AC3E}">
        <p14:creationId xmlns:p14="http://schemas.microsoft.com/office/powerpoint/2010/main" val="1077826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Shading</a:t>
            </a:r>
          </a:p>
        </p:txBody>
      </p:sp>
      <p:sp>
        <p:nvSpPr>
          <p:cNvPr id="3" name="Content Placeholder 2"/>
          <p:cNvSpPr>
            <a:spLocks noGrp="1"/>
          </p:cNvSpPr>
          <p:nvPr>
            <p:ph idx="1"/>
          </p:nvPr>
        </p:nvSpPr>
        <p:spPr>
          <a:xfrm>
            <a:off x="406401" y="1008014"/>
            <a:ext cx="5132755" cy="4220809"/>
          </a:xfrm>
        </p:spPr>
        <p:txBody>
          <a:bodyPr/>
          <a:lstStyle/>
          <a:p>
            <a:pPr marL="342900" indent="-342900">
              <a:buClr>
                <a:schemeClr val="tx1"/>
              </a:buClr>
              <a:buFont typeface="Arial" panose="020B0604020202020204" pitchFamily="34" charset="0"/>
              <a:buChar char="•"/>
            </a:pPr>
            <a:r>
              <a:rPr lang="en-US" sz="2000" b="0" dirty="0">
                <a:solidFill>
                  <a:schemeClr val="tx1"/>
                </a:solidFill>
                <a:latin typeface="+mn-lt"/>
              </a:rPr>
              <a:t>Shading of the waterbody can occur from cloud cover or nearby physical features, such as trees, mountains, or buildings.</a:t>
            </a:r>
            <a:endParaRPr lang="en-US" sz="2000" b="0">
              <a:solidFill>
                <a:schemeClr val="tx1"/>
              </a:solidFill>
              <a:latin typeface="+mn-lt"/>
            </a:endParaRPr>
          </a:p>
          <a:p>
            <a:pPr marL="342900" indent="-342900">
              <a:buClr>
                <a:schemeClr val="tx1"/>
              </a:buClr>
              <a:buFont typeface="Arial" panose="020B0604020202020204" pitchFamily="34" charset="0"/>
              <a:buChar char="•"/>
            </a:pPr>
            <a:r>
              <a:rPr lang="en-US" sz="2000" b="0" dirty="0">
                <a:solidFill>
                  <a:schemeClr val="tx1"/>
                </a:solidFill>
                <a:latin typeface="+mn-lt"/>
              </a:rPr>
              <a:t>The W2 model uses the following equation:</a:t>
            </a:r>
          </a:p>
          <a:p>
            <a:pPr>
              <a:buClr>
                <a:schemeClr val="tx1"/>
              </a:buClr>
            </a:pPr>
            <a:endParaRPr lang="en-US" sz="2000" b="0" dirty="0">
              <a:solidFill>
                <a:schemeClr val="tx1"/>
              </a:solidFill>
              <a:latin typeface="+mn-lt"/>
            </a:endParaRPr>
          </a:p>
          <a:p>
            <a:pPr>
              <a:buClr>
                <a:schemeClr val="tx1"/>
              </a:buClr>
            </a:pPr>
            <a:endParaRPr lang="en-US" sz="2000" b="0" dirty="0">
              <a:solidFill>
                <a:schemeClr val="tx1"/>
              </a:solidFill>
              <a:latin typeface="+mn-lt"/>
            </a:endParaRPr>
          </a:p>
          <a:p>
            <a:pPr marL="342900" indent="-342900">
              <a:buClr>
                <a:schemeClr val="tx1"/>
              </a:buClr>
              <a:buFont typeface="Arial" panose="020B0604020202020204" pitchFamily="34" charset="0"/>
              <a:buChar char="•"/>
            </a:pPr>
            <a:r>
              <a:rPr lang="en-US" sz="2000" b="0" dirty="0">
                <a:solidFill>
                  <a:schemeClr val="tx1"/>
                </a:solidFill>
                <a:latin typeface="+mn-lt"/>
                <a:ea typeface="ＭＳ Ｐゴシック"/>
                <a:cs typeface="Arial"/>
              </a:rPr>
              <a:t>Where C is defined in the </a:t>
            </a:r>
            <a:r>
              <a:rPr lang="en-US" sz="2000" b="0" dirty="0" err="1">
                <a:solidFill>
                  <a:schemeClr val="tx1"/>
                </a:solidFill>
                <a:latin typeface="+mn-lt"/>
                <a:ea typeface="ＭＳ Ｐゴシック"/>
                <a:cs typeface="Arial"/>
              </a:rPr>
              <a:t>met.npt</a:t>
            </a:r>
            <a:r>
              <a:rPr lang="en-US" sz="2000" b="0" dirty="0">
                <a:solidFill>
                  <a:schemeClr val="tx1"/>
                </a:solidFill>
                <a:latin typeface="+mn-lt"/>
                <a:ea typeface="ＭＳ Ｐゴシック"/>
                <a:cs typeface="Arial"/>
              </a:rPr>
              <a:t> file as ‘cloud’</a:t>
            </a:r>
            <a:endParaRPr lang="en-US" sz="2000" b="0" dirty="0">
              <a:solidFill>
                <a:schemeClr val="tx1"/>
              </a:solidFill>
              <a:latin typeface="+mn-lt"/>
            </a:endParaRPr>
          </a:p>
          <a:p>
            <a:pPr marL="342900" indent="-342900">
              <a:buClr>
                <a:schemeClr val="tx1"/>
              </a:buClr>
              <a:buFont typeface="Arial" panose="020B0604020202020204" pitchFamily="34" charset="0"/>
              <a:buChar char="•"/>
            </a:pPr>
            <a:r>
              <a:rPr lang="en-US" sz="2000" b="0" dirty="0">
                <a:solidFill>
                  <a:schemeClr val="tx1"/>
                </a:solidFill>
                <a:latin typeface="+mn-lt"/>
                <a:ea typeface="ＭＳ Ｐゴシック"/>
                <a:cs typeface="Arial"/>
              </a:rPr>
              <a:t>And shading from physical features on the ground is defined in the </a:t>
            </a:r>
            <a:r>
              <a:rPr lang="en-US" sz="2000" b="0" dirty="0" err="1">
                <a:solidFill>
                  <a:schemeClr val="tx1"/>
                </a:solidFill>
                <a:latin typeface="+mn-lt"/>
                <a:ea typeface="ＭＳ Ｐゴシック"/>
                <a:cs typeface="Arial"/>
              </a:rPr>
              <a:t>shade.npt</a:t>
            </a:r>
            <a:r>
              <a:rPr lang="en-US" sz="2000" b="0" dirty="0">
                <a:solidFill>
                  <a:schemeClr val="tx1"/>
                </a:solidFill>
                <a:latin typeface="+mn-lt"/>
                <a:ea typeface="ＭＳ Ｐゴシック"/>
                <a:cs typeface="Arial"/>
              </a:rPr>
              <a:t> file as ‘</a:t>
            </a:r>
            <a:r>
              <a:rPr lang="en-US" sz="2000" b="0" dirty="0" err="1">
                <a:solidFill>
                  <a:schemeClr val="tx1"/>
                </a:solidFill>
                <a:latin typeface="+mn-lt"/>
                <a:ea typeface="ＭＳ Ｐゴシック"/>
                <a:cs typeface="Arial"/>
              </a:rPr>
              <a:t>dynshade</a:t>
            </a:r>
            <a:r>
              <a:rPr lang="en-US" sz="2000" b="0" dirty="0">
                <a:solidFill>
                  <a:schemeClr val="tx1"/>
                </a:solidFill>
                <a:latin typeface="+mn-lt"/>
                <a:ea typeface="ＭＳ Ｐゴシック"/>
                <a:cs typeface="Arial"/>
              </a:rPr>
              <a:t>’</a:t>
            </a:r>
            <a:endParaRPr lang="en-US" sz="2000" b="0" dirty="0">
              <a:solidFill>
                <a:schemeClr val="tx1"/>
              </a:solidFill>
              <a:latin typeface="+mn-lt"/>
            </a:endParaRPr>
          </a:p>
          <a:p>
            <a:endParaRPr lang="en-US" sz="2000" b="0" dirty="0">
              <a:solidFill>
                <a:schemeClr val="tx1"/>
              </a:solidFill>
              <a:latin typeface="+mn-lt"/>
            </a:endParaRPr>
          </a:p>
          <a:p>
            <a:endParaRPr lang="en-US" sz="2000" b="0" dirty="0">
              <a:solidFill>
                <a:schemeClr val="tx1"/>
              </a:solidFill>
              <a:latin typeface="+mn-lt"/>
            </a:endParaRPr>
          </a:p>
          <a:p>
            <a:endParaRPr lang="en-US" sz="20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12</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8C98B4A-7C59-A7B5-44FD-360C842A0C8C}"/>
                  </a:ext>
                </a:extLst>
              </p:cNvPr>
              <p:cNvSpPr txBox="1"/>
              <p:nvPr/>
            </p:nvSpPr>
            <p:spPr>
              <a:xfrm>
                <a:off x="1052914" y="2920120"/>
                <a:ext cx="3919879" cy="4423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𝝓</m:t>
                          </m:r>
                        </m:e>
                        <m:sub>
                          <m:r>
                            <a:rPr lang="en-US" sz="2000" b="1" i="1">
                              <a:latin typeface="Cambria Math" panose="02040503050406030204" pitchFamily="18" charset="0"/>
                            </a:rPr>
                            <m:t>𝒔</m:t>
                          </m:r>
                          <m:r>
                            <a:rPr lang="en-US" sz="2000" b="1">
                              <a:latin typeface="Cambria Math" panose="02040503050406030204" pitchFamily="18" charset="0"/>
                            </a:rPr>
                            <m:t>_</m:t>
                          </m:r>
                          <m:r>
                            <a:rPr lang="en-US" sz="2000" b="1" i="1">
                              <a:latin typeface="Cambria Math" panose="02040503050406030204" pitchFamily="18" charset="0"/>
                            </a:rPr>
                            <m:t>𝒏𝒆𝒕</m:t>
                          </m:r>
                        </m:sub>
                      </m:sSub>
                      <m:r>
                        <a:rPr lang="en-US" sz="2000" b="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𝝓</m:t>
                          </m:r>
                        </m:e>
                        <m:sub>
                          <m:r>
                            <a:rPr lang="en-US" sz="2000" b="1" i="1">
                              <a:latin typeface="Cambria Math" panose="02040503050406030204" pitchFamily="18" charset="0"/>
                            </a:rPr>
                            <m:t>𝒔</m:t>
                          </m:r>
                          <m:r>
                            <a:rPr lang="en-US" sz="2000" b="1">
                              <a:latin typeface="Cambria Math" panose="02040503050406030204" pitchFamily="18" charset="0"/>
                            </a:rPr>
                            <m:t>_</m:t>
                          </m:r>
                          <m:r>
                            <a:rPr lang="en-US" sz="2000" b="1" i="1">
                              <a:latin typeface="Cambria Math" panose="02040503050406030204" pitchFamily="18" charset="0"/>
                            </a:rPr>
                            <m:t>𝒄𝒍𝒆𝒂𝒓𝒔𝒌𝒚</m:t>
                          </m:r>
                        </m:sub>
                      </m:sSub>
                      <m:r>
                        <a:rPr lang="en-US" sz="2000" b="1">
                          <a:latin typeface="Cambria Math" panose="02040503050406030204" pitchFamily="18" charset="0"/>
                        </a:rPr>
                        <m:t>(</m:t>
                      </m:r>
                      <m:r>
                        <a:rPr lang="en-US" sz="2000" b="1" i="1">
                          <a:latin typeface="Cambria Math" panose="02040503050406030204" pitchFamily="18" charset="0"/>
                        </a:rPr>
                        <m:t>𝟏</m:t>
                      </m:r>
                      <m:r>
                        <a:rPr lang="en-US" sz="2000" b="1" i="1">
                          <a:latin typeface="Cambria Math" panose="02040503050406030204" pitchFamily="18" charset="0"/>
                        </a:rPr>
                        <m:t>−</m:t>
                      </m:r>
                      <m:r>
                        <a:rPr lang="en-US" sz="2000" b="1" i="1">
                          <a:latin typeface="Cambria Math" panose="02040503050406030204" pitchFamily="18" charset="0"/>
                        </a:rPr>
                        <m:t>𝟎</m:t>
                      </m:r>
                      <m:r>
                        <a:rPr lang="en-US" sz="2000" b="1">
                          <a:latin typeface="Cambria Math" panose="02040503050406030204" pitchFamily="18" charset="0"/>
                        </a:rPr>
                        <m:t>.</m:t>
                      </m:r>
                      <m:r>
                        <a:rPr lang="en-US" sz="2000" b="1" i="1">
                          <a:latin typeface="Cambria Math" panose="02040503050406030204" pitchFamily="18" charset="0"/>
                        </a:rPr>
                        <m:t>𝟔𝟓</m:t>
                      </m:r>
                      <m:sSup>
                        <m:sSupPr>
                          <m:ctrlPr>
                            <a:rPr lang="en-US" sz="2000" b="1" i="1">
                              <a:latin typeface="Cambria Math" panose="02040503050406030204" pitchFamily="18" charset="0"/>
                            </a:rPr>
                          </m:ctrlPr>
                        </m:sSupPr>
                        <m:e>
                          <m:r>
                            <a:rPr lang="en-US" sz="2000" b="1" i="1">
                              <a:latin typeface="Cambria Math" panose="02040503050406030204" pitchFamily="18" charset="0"/>
                            </a:rPr>
                            <m:t>𝑪</m:t>
                          </m:r>
                        </m:e>
                        <m:sup>
                          <m:r>
                            <a:rPr lang="en-US" sz="2000" b="1" i="1">
                              <a:latin typeface="Cambria Math" panose="02040503050406030204" pitchFamily="18" charset="0"/>
                            </a:rPr>
                            <m:t>𝟐</m:t>
                          </m:r>
                        </m:sup>
                      </m:sSup>
                      <m:r>
                        <a:rPr lang="en-US" sz="2000" b="1">
                          <a:latin typeface="Cambria Math" panose="02040503050406030204" pitchFamily="18" charset="0"/>
                        </a:rPr>
                        <m:t>)</m:t>
                      </m:r>
                    </m:oMath>
                  </m:oMathPara>
                </a14:m>
                <a:endParaRPr lang="en-US" sz="2000" b="1" dirty="0"/>
              </a:p>
            </p:txBody>
          </p:sp>
        </mc:Choice>
        <mc:Fallback xmlns="">
          <p:sp>
            <p:nvSpPr>
              <p:cNvPr id="4" name="TextBox 3">
                <a:extLst>
                  <a:ext uri="{FF2B5EF4-FFF2-40B4-BE49-F238E27FC236}">
                    <a16:creationId xmlns:a16="http://schemas.microsoft.com/office/drawing/2014/main" id="{88C98B4A-7C59-A7B5-44FD-360C842A0C8C}"/>
                  </a:ext>
                </a:extLst>
              </p:cNvPr>
              <p:cNvSpPr txBox="1">
                <a:spLocks noRot="1" noChangeAspect="1" noMove="1" noResize="1" noEditPoints="1" noAdjustHandles="1" noChangeArrowheads="1" noChangeShapeType="1" noTextEdit="1"/>
              </p:cNvSpPr>
              <p:nvPr/>
            </p:nvSpPr>
            <p:spPr>
              <a:xfrm>
                <a:off x="1052914" y="2920120"/>
                <a:ext cx="3919879" cy="442365"/>
              </a:xfrm>
              <a:prstGeom prst="rect">
                <a:avLst/>
              </a:prstGeom>
              <a:blipFill>
                <a:blip r:embed="rId3"/>
                <a:stretch>
                  <a:fillRect b="-10959"/>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00177A20-6C12-5662-502B-D80ABE32AB0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a:extLst>
              <a:ext uri="{FF2B5EF4-FFF2-40B4-BE49-F238E27FC236}">
                <a16:creationId xmlns:a16="http://schemas.microsoft.com/office/drawing/2014/main" id="{7B73DC32-3658-06DF-5B6C-CF343EAE55A1}"/>
              </a:ext>
            </a:extLst>
          </p:cNvPr>
          <p:cNvGraphicFramePr>
            <a:graphicFrameLocks noChangeAspect="1"/>
          </p:cNvGraphicFramePr>
          <p:nvPr>
            <p:extLst>
              <p:ext uri="{D42A27DB-BD31-4B8C-83A1-F6EECF244321}">
                <p14:modId xmlns:p14="http://schemas.microsoft.com/office/powerpoint/2010/main" val="531344737"/>
              </p:ext>
            </p:extLst>
          </p:nvPr>
        </p:nvGraphicFramePr>
        <p:xfrm>
          <a:off x="5975389" y="1662400"/>
          <a:ext cx="5435416" cy="2616934"/>
        </p:xfrm>
        <a:graphic>
          <a:graphicData uri="http://schemas.openxmlformats.org/presentationml/2006/ole">
            <mc:AlternateContent xmlns:mc="http://schemas.openxmlformats.org/markup-compatibility/2006">
              <mc:Choice xmlns:v="urn:schemas-microsoft-com:vml" Requires="v">
                <p:oleObj spid="_x0000_s19610" name="Picture" r:id="rId4" imgW="4813300" imgH="3898900" progId="Word.Picture.8">
                  <p:embed/>
                </p:oleObj>
              </mc:Choice>
              <mc:Fallback>
                <p:oleObj name="Picture" r:id="rId4" imgW="4813300" imgH="3898900" progId="Word.Picture.8">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5389" y="1662400"/>
                        <a:ext cx="5435416" cy="2616934"/>
                      </a:xfrm>
                      <a:prstGeom prst="rect">
                        <a:avLst/>
                      </a:prstGeom>
                      <a:noFill/>
                    </p:spPr>
                  </p:pic>
                </p:oleObj>
              </mc:Fallback>
            </mc:AlternateContent>
          </a:graphicData>
        </a:graphic>
      </p:graphicFrame>
    </p:spTree>
    <p:extLst>
      <p:ext uri="{BB962C8B-B14F-4D97-AF65-F5344CB8AC3E}">
        <p14:creationId xmlns:p14="http://schemas.microsoft.com/office/powerpoint/2010/main" val="164648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Short-Wave Solar Radiation Penetration Depth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1650" y="1066630"/>
                <a:ext cx="10912230" cy="3931141"/>
              </a:xfrm>
            </p:spPr>
            <p:txBody>
              <a:bodyPr/>
              <a:lstStyle/>
              <a:p>
                <a:r>
                  <a:rPr lang="en-US" sz="2000" b="0" dirty="0">
                    <a:solidFill>
                      <a:schemeClr val="tx1"/>
                    </a:solidFill>
                    <a:latin typeface="+mn-lt"/>
                  </a:rPr>
                  <a:t>Short wave solar radiation penetrates the surface and decays exponentially with depth according to Beer’s Law:</a:t>
                </a:r>
              </a:p>
              <a:p>
                <a:endParaRPr lang="en-US" sz="2000" b="0" dirty="0">
                  <a:solidFill>
                    <a:schemeClr val="tx1"/>
                  </a:solidFill>
                  <a:latin typeface="+mn-lt"/>
                </a:endParaRPr>
              </a:p>
              <a:p>
                <a:pPr marL="357187" lvl="1" indent="0">
                  <a:buClr>
                    <a:schemeClr val="tx1"/>
                  </a:buClr>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𝑠</m:t>
                        </m:r>
                      </m:sub>
                    </m:sSub>
                    <m:d>
                      <m:dPr>
                        <m:ctrlPr>
                          <a:rPr lang="en-US" b="0"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𝑧</m:t>
                        </m:r>
                      </m:e>
                    </m:d>
                    <m:r>
                      <a:rPr lang="en-US" b="0" i="1" smtClean="0">
                        <a:solidFill>
                          <a:schemeClr val="tx1"/>
                        </a:solidFill>
                        <a:latin typeface="Cambria Math" panose="02040503050406030204" pitchFamily="18" charset="0"/>
                      </a:rPr>
                      <m:t>=</m:t>
                    </m:r>
                    <m:d>
                      <m:dPr>
                        <m:ctrlPr>
                          <a:rPr lang="en-US" b="0"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𝛽</m:t>
                        </m:r>
                      </m:e>
                    </m:d>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𝑠𝑛</m:t>
                        </m:r>
                      </m:sub>
                    </m:sSub>
                    <m:sSup>
                      <m:sSupPr>
                        <m:ctrlPr>
                          <a:rPr lang="en-US" b="0"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𝜂</m:t>
                        </m:r>
                        <m:r>
                          <a:rPr lang="en-US" b="0" i="1" smtClean="0">
                            <a:solidFill>
                              <a:schemeClr val="tx1"/>
                            </a:solidFill>
                            <a:latin typeface="Cambria Math" panose="02040503050406030204" pitchFamily="18" charset="0"/>
                          </a:rPr>
                          <m:t>𝑧</m:t>
                        </m:r>
                      </m:sup>
                    </m:sSup>
                  </m:oMath>
                </a14:m>
                <a:r>
                  <a:rPr lang="en-US" b="0" dirty="0">
                    <a:solidFill>
                      <a:schemeClr val="tx1"/>
                    </a:solidFill>
                    <a:effectLst/>
                  </a:rPr>
                  <a:t> </a:t>
                </a:r>
                <a:endParaRPr lang="en-US" b="0" dirty="0">
                  <a:solidFill>
                    <a:schemeClr val="tx1"/>
                  </a:solidFill>
                  <a:latin typeface="+mn-lt"/>
                </a:endParaRPr>
              </a:p>
              <a:p>
                <a:endParaRPr lang="en-US" sz="2000" b="0" dirty="0">
                  <a:solidFill>
                    <a:schemeClr val="tx1"/>
                  </a:solidFill>
                  <a:latin typeface="+mn-lt"/>
                </a:endParaRPr>
              </a:p>
              <a:p>
                <a:r>
                  <a:rPr lang="en-US" sz="2000" b="0" dirty="0">
                    <a:solidFill>
                      <a:schemeClr val="tx1"/>
                    </a:solidFill>
                    <a:latin typeface="+mn-lt"/>
                  </a:rPr>
                  <a:t>where:</a:t>
                </a:r>
              </a:p>
              <a:p>
                <a:pPr marL="0" lvl="1" indent="0" defTabSz="228600">
                  <a:buNone/>
                  <a:tabLst>
                    <a:tab pos="402336" algn="r"/>
                    <a:tab pos="457200" algn="l"/>
                    <a:tab pos="576072" algn="l"/>
                    <a:tab pos="5029200" algn="r"/>
                  </a:tabLst>
                </a:pPr>
                <a:endParaRPr lang="en-US" sz="2000" b="0" dirty="0">
                  <a:solidFill>
                    <a:schemeClr val="tx1"/>
                  </a:solidFill>
                  <a:latin typeface="+mn-lt"/>
                  <a:ea typeface="ＭＳ Ｐゴシック" charset="0"/>
                  <a:sym typeface="Symbol" pitchFamily="2" charset="2"/>
                </a:endParaRPr>
              </a:p>
              <a:p>
                <a:pPr marL="0" lvl="1" indent="0" defTabSz="228600">
                  <a:buNone/>
                  <a:tabLst>
                    <a:tab pos="402336" algn="r"/>
                    <a:tab pos="457200" algn="l"/>
                    <a:tab pos="576072" algn="l"/>
                  </a:tabLst>
                </a:pPr>
                <a:r>
                  <a:rPr lang="en-US" sz="2000" b="0" dirty="0">
                    <a:solidFill>
                      <a:schemeClr val="tx1"/>
                    </a:solidFill>
                    <a:latin typeface="+mn-lt"/>
                    <a:ea typeface="ＭＳ Ｐゴシック" charset="0"/>
                    <a:sym typeface="Symbol" pitchFamily="2" charset="2"/>
                  </a:rPr>
                  <a:t>	</a:t>
                </a:r>
                <a:r>
                  <a:rPr lang="en-US" b="0" dirty="0">
                    <a:solidFill>
                      <a:schemeClr val="tx1"/>
                    </a:solidFill>
                    <a:ea typeface="ＭＳ Ｐゴシック" charset="0"/>
                    <a:sym typeface="Symbol" pitchFamily="2" charset="2"/>
                  </a:rPr>
                  <a:t></a:t>
                </a:r>
                <a:r>
                  <a:rPr lang="en-US" b="0" baseline="-25000" dirty="0">
                    <a:solidFill>
                      <a:schemeClr val="tx1"/>
                    </a:solidFill>
                    <a:ea typeface="ＭＳ Ｐゴシック" charset="0"/>
                  </a:rPr>
                  <a:t>s</a:t>
                </a:r>
                <a:r>
                  <a:rPr lang="en-US" b="0" dirty="0">
                    <a:solidFill>
                      <a:schemeClr val="tx1"/>
                    </a:solidFill>
                    <a:ea typeface="ＭＳ Ｐゴシック" charset="0"/>
                  </a:rPr>
                  <a:t>(z)	=	short wave radiation at depth z, W m</a:t>
                </a:r>
                <a:r>
                  <a:rPr lang="en-US" b="0" baseline="30000" dirty="0">
                    <a:solidFill>
                      <a:schemeClr val="tx1"/>
                    </a:solidFill>
                    <a:ea typeface="ＭＳ Ｐゴシック" charset="0"/>
                  </a:rPr>
                  <a:t>‑2	</a:t>
                </a:r>
              </a:p>
              <a:p>
                <a:pPr marL="0" lvl="1" indent="0" defTabSz="228600">
                  <a:buNone/>
                  <a:tabLst>
                    <a:tab pos="402336" algn="r"/>
                    <a:tab pos="457200" algn="l"/>
                    <a:tab pos="576072" algn="l"/>
                  </a:tabLst>
                </a:pPr>
                <a:r>
                  <a:rPr lang="en-US" b="0" dirty="0">
                    <a:solidFill>
                      <a:schemeClr val="tx1"/>
                    </a:solidFill>
                    <a:ea typeface="ＭＳ Ｐゴシック" charset="0"/>
                    <a:sym typeface="Symbol" pitchFamily="2" charset="2"/>
                  </a:rPr>
                  <a:t>			</a:t>
                </a:r>
                <a:r>
                  <a:rPr lang="en-US" b="0" dirty="0">
                    <a:solidFill>
                      <a:schemeClr val="tx1"/>
                    </a:solidFill>
                    <a:ea typeface="ＭＳ Ｐゴシック" charset="0"/>
                  </a:rPr>
                  <a:t>=	fraction absorbed at the water surface	</a:t>
                </a:r>
              </a:p>
              <a:p>
                <a:pPr marL="0" lvl="1" indent="0" defTabSz="228600">
                  <a:buNone/>
                  <a:tabLst>
                    <a:tab pos="402336" algn="r"/>
                    <a:tab pos="457200" algn="l"/>
                    <a:tab pos="576072" algn="l"/>
                  </a:tabLst>
                </a:pPr>
                <a:r>
                  <a:rPr lang="en-US" b="0" dirty="0">
                    <a:solidFill>
                      <a:schemeClr val="tx1"/>
                    </a:solidFill>
                    <a:ea typeface="ＭＳ Ｐゴシック" charset="0"/>
                    <a:sym typeface="Symbol" pitchFamily="2" charset="2"/>
                  </a:rPr>
                  <a:t>			</a:t>
                </a:r>
                <a:r>
                  <a:rPr lang="en-US" b="0" dirty="0">
                    <a:solidFill>
                      <a:schemeClr val="tx1"/>
                    </a:solidFill>
                    <a:ea typeface="ＭＳ Ｐゴシック" charset="0"/>
                  </a:rPr>
                  <a:t>=	extinction coefficient, m</a:t>
                </a:r>
                <a:r>
                  <a:rPr lang="en-US" b="0" baseline="30000" dirty="0">
                    <a:solidFill>
                      <a:schemeClr val="tx1"/>
                    </a:solidFill>
                    <a:ea typeface="ＭＳ Ｐゴシック" charset="0"/>
                  </a:rPr>
                  <a:t>‑1</a:t>
                </a:r>
                <a:r>
                  <a:rPr lang="en-US" b="0" dirty="0">
                    <a:solidFill>
                      <a:schemeClr val="tx1"/>
                    </a:solidFill>
                    <a:ea typeface="ＭＳ Ｐゴシック" charset="0"/>
                  </a:rPr>
                  <a:t>	</a:t>
                </a:r>
                <a:endParaRPr lang="en-US" b="0" baseline="30000" dirty="0">
                  <a:solidFill>
                    <a:schemeClr val="tx1"/>
                  </a:solidFill>
                  <a:ea typeface="ＭＳ Ｐゴシック" charset="0"/>
                </a:endParaRPr>
              </a:p>
              <a:p>
                <a:pPr marL="0" lvl="1" indent="0" defTabSz="228600">
                  <a:buNone/>
                  <a:tabLst>
                    <a:tab pos="402336" algn="r"/>
                    <a:tab pos="457200" algn="l"/>
                    <a:tab pos="576072" algn="l"/>
                  </a:tabLst>
                </a:pPr>
                <a:r>
                  <a:rPr lang="en-US" b="0" dirty="0">
                    <a:solidFill>
                      <a:schemeClr val="tx1"/>
                    </a:solidFill>
                    <a:ea typeface="ＭＳ Ｐゴシック" charset="0"/>
                    <a:sym typeface="Symbol" pitchFamily="2" charset="2"/>
                  </a:rPr>
                  <a:t>	</a:t>
                </a:r>
                <a:r>
                  <a:rPr lang="en-US" b="0" baseline="-25000" dirty="0" err="1">
                    <a:solidFill>
                      <a:schemeClr val="tx1"/>
                    </a:solidFill>
                    <a:ea typeface="ＭＳ Ｐゴシック" charset="0"/>
                  </a:rPr>
                  <a:t>sn</a:t>
                </a:r>
                <a:r>
                  <a:rPr lang="en-US" b="0" dirty="0">
                    <a:solidFill>
                      <a:schemeClr val="tx1"/>
                    </a:solidFill>
                    <a:ea typeface="ＭＳ Ｐゴシック" charset="0"/>
                  </a:rPr>
                  <a:t>		=	net short-wave radiation reaching the surface, W m</a:t>
                </a:r>
                <a:r>
                  <a:rPr lang="en-US" b="0" baseline="30000" dirty="0">
                    <a:solidFill>
                      <a:schemeClr val="tx1"/>
                    </a:solidFill>
                    <a:ea typeface="ＭＳ Ｐゴシック" charset="0"/>
                  </a:rPr>
                  <a:t>‑2</a:t>
                </a:r>
                <a:r>
                  <a:rPr lang="en-US" b="0" dirty="0">
                    <a:solidFill>
                      <a:schemeClr val="tx1"/>
                    </a:solidFill>
                    <a:ea typeface="ＭＳ Ｐゴシック" charset="0"/>
                  </a:rPr>
                  <a:t>	</a:t>
                </a:r>
              </a:p>
              <a:p>
                <a:endParaRPr lang="en-US" sz="2000" b="0" dirty="0">
                  <a:solidFill>
                    <a:schemeClr val="tx1"/>
                  </a:solidFill>
                  <a:latin typeface="+mn-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1650" y="1066630"/>
                <a:ext cx="10912230" cy="3931141"/>
              </a:xfrm>
              <a:blipFill>
                <a:blip r:embed="rId2"/>
                <a:stretch>
                  <a:fillRect l="-559" t="-775"/>
                </a:stretch>
              </a:blipFill>
            </p:spPr>
            <p:txBody>
              <a:bodyPr/>
              <a:lstStyle/>
              <a:p>
                <a:r>
                  <a:rPr lang="en-US">
                    <a:noFill/>
                  </a:rPr>
                  <a:t> </a:t>
                </a:r>
              </a:p>
            </p:txBody>
          </p:sp>
        </mc:Fallback>
      </mc:AlternateContent>
      <p:sp>
        <p:nvSpPr>
          <p:cNvPr id="5" name="Slide Number Placeholder 4"/>
          <p:cNvSpPr>
            <a:spLocks noGrp="1"/>
          </p:cNvSpPr>
          <p:nvPr>
            <p:ph type="sldNum" sz="quarter" idx="11"/>
          </p:nvPr>
        </p:nvSpPr>
        <p:spPr/>
        <p:txBody>
          <a:bodyPr/>
          <a:lstStyle/>
          <a:p>
            <a:fld id="{9A257827-C34C-4251-B995-96C9C233CCC8}" type="slidenum">
              <a:rPr lang="en-US" smtClean="0"/>
              <a:pPr/>
              <a:t>13</a:t>
            </a:fld>
            <a:endParaRPr lang="en-US"/>
          </a:p>
        </p:txBody>
      </p:sp>
      <p:pic>
        <p:nvPicPr>
          <p:cNvPr id="6" name="Picture 5">
            <a:extLst>
              <a:ext uri="{FF2B5EF4-FFF2-40B4-BE49-F238E27FC236}">
                <a16:creationId xmlns:a16="http://schemas.microsoft.com/office/drawing/2014/main" id="{4C5CC011-77F3-1E69-DA19-E1CCD54034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7454" y="1511556"/>
            <a:ext cx="5401466" cy="2666751"/>
          </a:xfrm>
          <a:prstGeom prst="rect">
            <a:avLst/>
          </a:prstGeom>
          <a:solidFill>
            <a:schemeClr val="bg1"/>
          </a:solidFill>
          <a:ln w="3175">
            <a:solidFill>
              <a:schemeClr val="tx1"/>
            </a:solidFill>
          </a:ln>
        </p:spPr>
      </p:pic>
    </p:spTree>
    <p:extLst>
      <p:ext uri="{BB962C8B-B14F-4D97-AF65-F5344CB8AC3E}">
        <p14:creationId xmlns:p14="http://schemas.microsoft.com/office/powerpoint/2010/main" val="3986609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Long-Wave Atmospheric Radiation</a:t>
            </a:r>
          </a:p>
        </p:txBody>
      </p:sp>
      <p:sp>
        <p:nvSpPr>
          <p:cNvPr id="3" name="Content Placeholder 2"/>
          <p:cNvSpPr>
            <a:spLocks noGrp="1"/>
          </p:cNvSpPr>
          <p:nvPr>
            <p:ph idx="1"/>
          </p:nvPr>
        </p:nvSpPr>
        <p:spPr>
          <a:xfrm>
            <a:off x="406400" y="1008014"/>
            <a:ext cx="11176000" cy="4220809"/>
          </a:xfrm>
        </p:spPr>
        <p:txBody>
          <a:bodyPr/>
          <a:lstStyle/>
          <a:p>
            <a:r>
              <a:rPr lang="en-US" b="0" dirty="0">
                <a:solidFill>
                  <a:schemeClr val="tx1"/>
                </a:solidFill>
              </a:rPr>
              <a:t>The long wave atmo­spheric radiation is comput­ed from air temperature and cloud cover or air vapor pressure using Brunt’s formula. The right‑hand terms are all water surface temperature depen­dent.</a:t>
            </a:r>
          </a:p>
          <a:p>
            <a:endParaRPr lang="en-US" b="0" dirty="0">
              <a:solidFill>
                <a:schemeClr val="tx1"/>
              </a:solidFill>
              <a:latin typeface="+mn-lt"/>
            </a:endParaRPr>
          </a:p>
          <a:p>
            <a:endParaRPr lang="en-US" b="0" dirty="0">
              <a:solidFill>
                <a:schemeClr val="tx1"/>
              </a:solidFill>
              <a:latin typeface="+mn-lt"/>
            </a:endParaRPr>
          </a:p>
          <a:p>
            <a:endParaRPr lang="en-US"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14</a:t>
            </a:fld>
            <a:endParaRPr lang="en-US"/>
          </a:p>
        </p:txBody>
      </p:sp>
      <p:pic>
        <p:nvPicPr>
          <p:cNvPr id="4" name="Picture 3">
            <a:extLst>
              <a:ext uri="{FF2B5EF4-FFF2-40B4-BE49-F238E27FC236}">
                <a16:creationId xmlns:a16="http://schemas.microsoft.com/office/drawing/2014/main" id="{6168E165-6377-1DEB-6B8B-5EE5CBF2E3AF}"/>
              </a:ext>
            </a:extLst>
          </p:cNvPr>
          <p:cNvPicPr>
            <a:picLocks noChangeAspect="1"/>
          </p:cNvPicPr>
          <p:nvPr/>
        </p:nvPicPr>
        <p:blipFill>
          <a:blip r:embed="rId2"/>
          <a:stretch>
            <a:fillRect/>
          </a:stretch>
        </p:blipFill>
        <p:spPr>
          <a:xfrm>
            <a:off x="566731" y="1717145"/>
            <a:ext cx="5278441" cy="4446283"/>
          </a:xfrm>
          <a:prstGeom prst="rect">
            <a:avLst/>
          </a:prstGeom>
        </p:spPr>
      </p:pic>
      <p:sp>
        <p:nvSpPr>
          <p:cNvPr id="6" name="TextBox 5">
            <a:extLst>
              <a:ext uri="{FF2B5EF4-FFF2-40B4-BE49-F238E27FC236}">
                <a16:creationId xmlns:a16="http://schemas.microsoft.com/office/drawing/2014/main" id="{1A033BDE-E143-BB03-9907-B3C02417D3C5}"/>
              </a:ext>
            </a:extLst>
          </p:cNvPr>
          <p:cNvSpPr txBox="1"/>
          <p:nvPr/>
        </p:nvSpPr>
        <p:spPr>
          <a:xfrm>
            <a:off x="5932963" y="4824680"/>
            <a:ext cx="5736323" cy="1323439"/>
          </a:xfrm>
          <a:prstGeom prst="rect">
            <a:avLst/>
          </a:prstGeom>
          <a:noFill/>
        </p:spPr>
        <p:txBody>
          <a:bodyPr wrap="square" rtlCol="0">
            <a:spAutoFit/>
          </a:bodyPr>
          <a:lstStyle/>
          <a:p>
            <a:r>
              <a:rPr lang="en-US" sz="1600" dirty="0"/>
              <a:t>Source:</a:t>
            </a:r>
          </a:p>
          <a:p>
            <a:r>
              <a:rPr lang="en-US" sz="1600" dirty="0"/>
              <a:t>S. Liang, D. Wang, X. Tao, J. Cheng, Y. Yao, X. Zhang, T. He,</a:t>
            </a:r>
          </a:p>
          <a:p>
            <a:r>
              <a:rPr lang="en-US" sz="1600" dirty="0"/>
              <a:t>2.12 - Methodologies for Integrating Multiple High-Level Remotely Sensed Land Products, Editor(s): </a:t>
            </a:r>
            <a:r>
              <a:rPr lang="en-US" sz="1600" dirty="0" err="1"/>
              <a:t>Shunlin</a:t>
            </a:r>
            <a:r>
              <a:rPr lang="en-US" sz="1600" dirty="0"/>
              <a:t> Liang, </a:t>
            </a:r>
            <a:r>
              <a:rPr lang="en-US" sz="1600" i="1" dirty="0"/>
              <a:t>Comprehensive Remote Sensing</a:t>
            </a:r>
            <a:r>
              <a:rPr lang="en-US" sz="1600" dirty="0"/>
              <a:t>, Elsevier, 2018</a:t>
            </a:r>
          </a:p>
        </p:txBody>
      </p:sp>
    </p:spTree>
    <p:extLst>
      <p:ext uri="{BB962C8B-B14F-4D97-AF65-F5344CB8AC3E}">
        <p14:creationId xmlns:p14="http://schemas.microsoft.com/office/powerpoint/2010/main" val="3977313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t>Water-Emitted Long-Wave Radiation</a:t>
            </a:r>
            <a:endParaRPr lang="en-US" dirty="0">
              <a:solidFill>
                <a:schemeClr val="tx1"/>
              </a:solidFill>
              <a:latin typeface="+mj-l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6400" y="1008014"/>
                <a:ext cx="7089819" cy="4220809"/>
              </a:xfrm>
            </p:spPr>
            <p:txBody>
              <a:bodyPr/>
              <a:lstStyle/>
              <a:p>
                <a:r>
                  <a:rPr lang="en-US" sz="2000" b="0" dirty="0">
                    <a:solidFill>
                      <a:schemeClr val="tx1"/>
                    </a:solidFill>
                    <a:latin typeface="+mn-lt"/>
                  </a:rPr>
                  <a:t>Water surface back-radiation is computed as:</a:t>
                </a:r>
              </a:p>
              <a:p>
                <a:endParaRPr lang="en-US" sz="2000" b="0" dirty="0">
                  <a:solidFill>
                    <a:schemeClr val="tx1"/>
                  </a:solidFill>
                  <a:latin typeface="+mn-lt"/>
                </a:endParaRPr>
              </a:p>
              <a:p>
                <a:pPr marL="357187" lvl="1" indent="0">
                  <a:buNone/>
                </a:pPr>
                <a14:m>
                  <m:oMathPara xmlns:m="http://schemas.openxmlformats.org/officeDocument/2006/math">
                    <m:oMathParaPr>
                      <m:jc m:val="left"/>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𝑏𝑟</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𝜀𝜎</m:t>
                      </m:r>
                      <m:sSup>
                        <m:sSupPr>
                          <m:ctrlPr>
                            <a:rPr lang="en-US" b="0" i="1">
                              <a:solidFill>
                                <a:schemeClr val="tx1"/>
                              </a:solidFill>
                              <a:latin typeface="Cambria Math" panose="02040503050406030204" pitchFamily="18" charset="0"/>
                            </a:rPr>
                          </m:ctrlPr>
                        </m:sSupPr>
                        <m:e>
                          <m:d>
                            <m:dPr>
                              <m:ctrlPr>
                                <a:rPr lang="en-US" b="0" i="1">
                                  <a:solidFill>
                                    <a:schemeClr val="tx1"/>
                                  </a:solidFill>
                                  <a:latin typeface="Cambria Math" panose="02040503050406030204" pitchFamily="18" charset="0"/>
                                </a:rPr>
                              </m:ctrlPr>
                            </m:dPr>
                            <m:e>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𝑠</m:t>
                                  </m:r>
                                </m:sub>
                              </m:sSub>
                              <m:r>
                                <a:rPr lang="en-US" b="0" i="1" smtClean="0">
                                  <a:solidFill>
                                    <a:schemeClr val="tx1"/>
                                  </a:solidFill>
                                  <a:latin typeface="Cambria Math" panose="02040503050406030204" pitchFamily="18" charset="0"/>
                                </a:rPr>
                                <m:t>+273.15</m:t>
                              </m:r>
                            </m:e>
                          </m:d>
                        </m:e>
                        <m:sup>
                          <m:r>
                            <a:rPr lang="en-US" b="0" i="1" smtClean="0">
                              <a:solidFill>
                                <a:schemeClr val="tx1"/>
                              </a:solidFill>
                              <a:latin typeface="Cambria Math" panose="02040503050406030204" pitchFamily="18" charset="0"/>
                            </a:rPr>
                            <m:t>4</m:t>
                          </m:r>
                        </m:sup>
                      </m:sSup>
                    </m:oMath>
                  </m:oMathPara>
                </a14:m>
                <a:endParaRPr lang="en-US" b="0" dirty="0">
                  <a:solidFill>
                    <a:schemeClr val="tx1"/>
                  </a:solidFill>
                  <a:latin typeface="+mn-lt"/>
                </a:endParaRPr>
              </a:p>
              <a:p>
                <a:endParaRPr lang="en-US" sz="2000" b="0" dirty="0">
                  <a:solidFill>
                    <a:schemeClr val="tx1"/>
                  </a:solidFill>
                  <a:latin typeface="+mn-lt"/>
                </a:endParaRPr>
              </a:p>
              <a:p>
                <a:r>
                  <a:rPr lang="en-US" sz="2000" b="0" dirty="0">
                    <a:solidFill>
                      <a:schemeClr val="tx1"/>
                    </a:solidFill>
                    <a:latin typeface="+mn-lt"/>
                  </a:rPr>
                  <a:t>where:</a:t>
                </a:r>
              </a:p>
              <a:p>
                <a:pPr marL="357187" lvl="1" indent="0" defTabSz="228600">
                  <a:buClr>
                    <a:schemeClr val="tx1"/>
                  </a:buClr>
                  <a:buNone/>
                </a:pPr>
                <a:endParaRPr lang="en-US" sz="2000" b="0" dirty="0">
                  <a:solidFill>
                    <a:schemeClr val="tx1"/>
                  </a:solidFill>
                  <a:latin typeface="+mn-lt"/>
                  <a:sym typeface="Symbol" pitchFamily="2" charset="2"/>
                </a:endParaRPr>
              </a:p>
              <a:p>
                <a:pPr indent="-214313" defTabSz="228600">
                  <a:buClr>
                    <a:schemeClr val="tx1"/>
                  </a:buClr>
                  <a:tabLst>
                    <a:tab pos="402336" algn="r"/>
                    <a:tab pos="457200" algn="l"/>
                    <a:tab pos="685800" algn="l"/>
                  </a:tabLst>
                </a:pPr>
                <a:r>
                  <a:rPr lang="en-US" b="0" dirty="0">
                    <a:solidFill>
                      <a:schemeClr val="tx1"/>
                    </a:solidFill>
                    <a:sym typeface="Symbol" pitchFamily="2" charset="2"/>
                  </a:rPr>
                  <a:t>		</a:t>
                </a:r>
                <a:r>
                  <a:rPr lang="en-US" b="0" dirty="0">
                    <a:solidFill>
                      <a:schemeClr val="tx1"/>
                    </a:solidFill>
                  </a:rPr>
                  <a:t>=	emissivity of water,</a:t>
                </a:r>
                <a:r>
                  <a:rPr lang="en-US" b="0" i="1" dirty="0">
                    <a:solidFill>
                      <a:schemeClr val="tx1"/>
                    </a:solidFill>
                  </a:rPr>
                  <a:t> </a:t>
                </a:r>
                <a:r>
                  <a:rPr lang="en-US" b="0" dirty="0">
                    <a:solidFill>
                      <a:schemeClr val="tx1"/>
                    </a:solidFill>
                  </a:rPr>
                  <a:t>0.97</a:t>
                </a:r>
              </a:p>
              <a:p>
                <a:pPr indent="-214313" defTabSz="228600">
                  <a:buClr>
                    <a:schemeClr val="tx1"/>
                  </a:buClr>
                  <a:tabLst>
                    <a:tab pos="402336" algn="r"/>
                    <a:tab pos="457200" algn="l"/>
                    <a:tab pos="685800" algn="l"/>
                  </a:tabLst>
                </a:pPr>
                <a:r>
                  <a:rPr lang="en-US" b="0" dirty="0">
                    <a:solidFill>
                      <a:schemeClr val="tx1"/>
                    </a:solidFill>
                    <a:sym typeface="Symbol" pitchFamily="2" charset="2"/>
                  </a:rPr>
                  <a:t>		</a:t>
                </a:r>
                <a:r>
                  <a:rPr lang="en-US" b="0" dirty="0">
                    <a:solidFill>
                      <a:schemeClr val="tx1"/>
                    </a:solidFill>
                  </a:rPr>
                  <a:t>=	Stephan-Boltzmann constant,</a:t>
                </a:r>
                <a:r>
                  <a:rPr lang="en-US" b="0" i="1" dirty="0">
                    <a:solidFill>
                      <a:schemeClr val="tx1"/>
                    </a:solidFill>
                  </a:rPr>
                  <a:t> 5.67 x 10</a:t>
                </a:r>
                <a:r>
                  <a:rPr lang="en-US" b="0" i="1" baseline="30000" dirty="0">
                    <a:solidFill>
                      <a:schemeClr val="tx1"/>
                    </a:solidFill>
                  </a:rPr>
                  <a:t>-8</a:t>
                </a:r>
                <a:r>
                  <a:rPr lang="en-US" b="0" i="1" dirty="0">
                    <a:solidFill>
                      <a:schemeClr val="tx1"/>
                    </a:solidFill>
                  </a:rPr>
                  <a:t> W </a:t>
                </a:r>
                <a:r>
                  <a:rPr lang="en-US" b="0" dirty="0">
                    <a:solidFill>
                      <a:schemeClr val="tx1"/>
                    </a:solidFill>
                  </a:rPr>
                  <a:t>m</a:t>
                </a:r>
                <a:r>
                  <a:rPr lang="en-US" b="0" baseline="30000" dirty="0">
                    <a:solidFill>
                      <a:schemeClr val="tx1"/>
                    </a:solidFill>
                  </a:rPr>
                  <a:t>‑2</a:t>
                </a:r>
                <a:r>
                  <a:rPr lang="en-US" b="0" dirty="0">
                    <a:solidFill>
                      <a:schemeClr val="tx1"/>
                    </a:solidFill>
                  </a:rPr>
                  <a:t> </a:t>
                </a:r>
                <a:r>
                  <a:rPr lang="en-US" b="0" baseline="30000" dirty="0">
                    <a:solidFill>
                      <a:schemeClr val="tx1"/>
                    </a:solidFill>
                  </a:rPr>
                  <a:t>o</a:t>
                </a:r>
                <a:r>
                  <a:rPr lang="en-US" b="0" dirty="0">
                    <a:solidFill>
                      <a:schemeClr val="tx1"/>
                    </a:solidFill>
                  </a:rPr>
                  <a:t>K</a:t>
                </a:r>
                <a:r>
                  <a:rPr lang="en-US" b="0" baseline="30000" dirty="0">
                    <a:solidFill>
                      <a:schemeClr val="tx1"/>
                    </a:solidFill>
                  </a:rPr>
                  <a:t>-4</a:t>
                </a:r>
                <a:endParaRPr lang="en-US" b="0" dirty="0">
                  <a:solidFill>
                    <a:schemeClr val="tx1"/>
                  </a:solidFill>
                </a:endParaRPr>
              </a:p>
              <a:p>
                <a:pPr indent="-214313" defTabSz="228600">
                  <a:buClr>
                    <a:schemeClr val="tx1"/>
                  </a:buClr>
                  <a:tabLst>
                    <a:tab pos="402336" algn="r"/>
                    <a:tab pos="457200" algn="l"/>
                    <a:tab pos="685800" algn="l"/>
                  </a:tabLst>
                </a:pPr>
                <a:r>
                  <a:rPr lang="en-US" b="0" i="1" dirty="0">
                    <a:solidFill>
                      <a:schemeClr val="tx1"/>
                    </a:solidFill>
                  </a:rPr>
                  <a:t>	T</a:t>
                </a:r>
                <a:r>
                  <a:rPr lang="en-US" b="0" i="1" baseline="-25000" dirty="0">
                    <a:solidFill>
                      <a:schemeClr val="tx1"/>
                    </a:solidFill>
                  </a:rPr>
                  <a:t>s</a:t>
                </a:r>
                <a:r>
                  <a:rPr lang="en-US" b="0" i="1" dirty="0">
                    <a:solidFill>
                      <a:schemeClr val="tx1"/>
                    </a:solidFill>
                  </a:rPr>
                  <a:t>	</a:t>
                </a:r>
                <a:r>
                  <a:rPr lang="en-US" b="0" dirty="0">
                    <a:solidFill>
                      <a:schemeClr val="tx1"/>
                    </a:solidFill>
                  </a:rPr>
                  <a:t>=	water surface temperature, </a:t>
                </a:r>
                <a:r>
                  <a:rPr lang="en-US" b="0" baseline="30000" dirty="0">
                    <a:solidFill>
                      <a:schemeClr val="tx1"/>
                    </a:solidFill>
                  </a:rPr>
                  <a:t>o</a:t>
                </a:r>
                <a:r>
                  <a:rPr lang="en-US" b="0" dirty="0">
                    <a:solidFill>
                      <a:schemeClr val="tx1"/>
                    </a:solidFill>
                  </a:rPr>
                  <a:t>C</a:t>
                </a:r>
              </a:p>
              <a:p>
                <a:endParaRPr lang="en-US" sz="2000" b="0" dirty="0">
                  <a:solidFill>
                    <a:schemeClr val="tx1"/>
                  </a:solidFill>
                  <a:latin typeface="+mn-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6400" y="1008014"/>
                <a:ext cx="7089819" cy="4220809"/>
              </a:xfrm>
              <a:blipFill>
                <a:blip r:embed="rId2"/>
                <a:stretch>
                  <a:fillRect l="-1073" t="-901"/>
                </a:stretch>
              </a:blipFill>
            </p:spPr>
            <p:txBody>
              <a:bodyPr/>
              <a:lstStyle/>
              <a:p>
                <a:r>
                  <a:rPr lang="en-US">
                    <a:noFill/>
                  </a:rPr>
                  <a:t> </a:t>
                </a:r>
              </a:p>
            </p:txBody>
          </p:sp>
        </mc:Fallback>
      </mc:AlternateContent>
      <p:sp>
        <p:nvSpPr>
          <p:cNvPr id="5" name="Slide Number Placeholder 4"/>
          <p:cNvSpPr>
            <a:spLocks noGrp="1"/>
          </p:cNvSpPr>
          <p:nvPr>
            <p:ph type="sldNum" sz="quarter" idx="11"/>
          </p:nvPr>
        </p:nvSpPr>
        <p:spPr/>
        <p:txBody>
          <a:bodyPr/>
          <a:lstStyle/>
          <a:p>
            <a:fld id="{9A257827-C34C-4251-B995-96C9C233CCC8}" type="slidenum">
              <a:rPr lang="en-US" smtClean="0"/>
              <a:pPr/>
              <a:t>15</a:t>
            </a:fld>
            <a:endParaRPr lang="en-US"/>
          </a:p>
        </p:txBody>
      </p:sp>
    </p:spTree>
    <p:extLst>
      <p:ext uri="{BB962C8B-B14F-4D97-AF65-F5344CB8AC3E}">
        <p14:creationId xmlns:p14="http://schemas.microsoft.com/office/powerpoint/2010/main" val="265307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Evaporative Heat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6400" y="1008014"/>
                <a:ext cx="11176000" cy="4973238"/>
              </a:xfrm>
            </p:spPr>
            <p:txBody>
              <a:bodyPr/>
              <a:lstStyle/>
              <a:p>
                <a:pPr>
                  <a:buClr>
                    <a:schemeClr val="tx1"/>
                  </a:buClr>
                </a:pPr>
                <a:r>
                  <a:rPr lang="en-US" b="0" dirty="0">
                    <a:solidFill>
                      <a:schemeClr val="tx1"/>
                    </a:solidFill>
                  </a:rPr>
                  <a:t>Also called latent heat loss, will not change the temperature, but the heat content will change, because of the energy it takes to change phases.</a:t>
                </a:r>
              </a:p>
              <a:p>
                <a:pPr>
                  <a:buClr>
                    <a:schemeClr val="tx1"/>
                  </a:buClr>
                </a:pPr>
                <a:endParaRPr lang="en-US" b="0" dirty="0">
                  <a:solidFill>
                    <a:schemeClr val="tx1"/>
                  </a:solidFill>
                </a:endParaRPr>
              </a:p>
              <a:p>
                <a:pPr>
                  <a:buClr>
                    <a:schemeClr val="tx1"/>
                  </a:buClr>
                </a:pPr>
                <a:r>
                  <a:rPr lang="en-US" b="0" dirty="0">
                    <a:solidFill>
                      <a:schemeClr val="tx1"/>
                    </a:solidFill>
                  </a:rPr>
                  <a:t>Evaporative heat loss is computed as:</a:t>
                </a:r>
              </a:p>
              <a:p>
                <a:pPr marL="342900" indent="-342900">
                  <a:buClr>
                    <a:schemeClr val="tx1"/>
                  </a:buClr>
                  <a:buFont typeface="Arial" panose="020B0604020202020204" pitchFamily="34" charset="0"/>
                  <a:buChar char="•"/>
                </a:pPr>
                <a:endParaRPr lang="en-US" b="0" dirty="0">
                  <a:solidFill>
                    <a:schemeClr val="tx1"/>
                  </a:solidFill>
                </a:endParaRPr>
              </a:p>
              <a:p>
                <a:pPr marL="357187" lvl="1" indent="0">
                  <a:buClr>
                    <a:schemeClr val="tx1"/>
                  </a:buClr>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𝑒</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𝑓</m:t>
                    </m:r>
                    <m:r>
                      <a:rPr lang="en-US" b="0" i="1" smtClean="0">
                        <a:solidFill>
                          <a:schemeClr val="tx1"/>
                        </a:solidFill>
                        <a:latin typeface="Cambria Math" panose="02040503050406030204" pitchFamily="18" charset="0"/>
                      </a:rPr>
                      <m:t>(</m:t>
                    </m:r>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𝑧</m:t>
                        </m:r>
                      </m:sub>
                    </m:sSub>
                    <m:r>
                      <a:rPr lang="en-US" b="0" i="1" smtClean="0">
                        <a:solidFill>
                          <a:schemeClr val="tx1"/>
                        </a:solidFill>
                        <a:latin typeface="Cambria Math" panose="02040503050406030204" pitchFamily="18" charset="0"/>
                      </a:rPr>
                      <m:t>)</m:t>
                    </m:r>
                    <m:d>
                      <m:dPr>
                        <m:ctrlPr>
                          <a:rPr lang="en-US" b="0" i="1">
                            <a:solidFill>
                              <a:schemeClr val="tx1"/>
                            </a:solidFill>
                            <a:latin typeface="Cambria Math" panose="02040503050406030204" pitchFamily="18" charset="0"/>
                          </a:rPr>
                        </m:ctrlPr>
                      </m:dPr>
                      <m:e>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𝑠</m:t>
                            </m:r>
                          </m:sub>
                        </m:sSub>
                        <m:r>
                          <a:rPr lang="en-US" b="0" i="1" smtClean="0">
                            <a:solidFill>
                              <a:schemeClr val="tx1"/>
                            </a:solidFill>
                            <a:latin typeface="Cambria Math" panose="02040503050406030204" pitchFamily="18" charset="0"/>
                          </a:rPr>
                          <m:t>−</m:t>
                        </m:r>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𝑎</m:t>
                            </m:r>
                          </m:sub>
                        </m:sSub>
                      </m:e>
                    </m:d>
                  </m:oMath>
                </a14:m>
                <a:r>
                  <a:rPr lang="en-US" b="0" dirty="0">
                    <a:solidFill>
                      <a:schemeClr val="tx1"/>
                    </a:solidFill>
                    <a:effectLst/>
                  </a:rPr>
                  <a:t> </a:t>
                </a:r>
              </a:p>
              <a:p>
                <a:pPr marL="342900" indent="-342900">
                  <a:buClr>
                    <a:schemeClr val="tx1"/>
                  </a:buClr>
                  <a:buFont typeface="Arial" panose="020B0604020202020204" pitchFamily="34" charset="0"/>
                  <a:buChar char="•"/>
                </a:pPr>
                <a:endParaRPr lang="en-US" b="0" dirty="0">
                  <a:solidFill>
                    <a:schemeClr val="tx1"/>
                  </a:solidFill>
                </a:endParaRPr>
              </a:p>
              <a:p>
                <a:pPr>
                  <a:buClr>
                    <a:schemeClr val="tx1"/>
                  </a:buClr>
                </a:pPr>
                <a:r>
                  <a:rPr lang="en-US" b="0" dirty="0">
                    <a:solidFill>
                      <a:schemeClr val="tx1"/>
                    </a:solidFill>
                  </a:rPr>
                  <a:t>where:</a:t>
                </a:r>
              </a:p>
              <a:p>
                <a:pPr marL="342900" indent="-342900">
                  <a:buClr>
                    <a:schemeClr val="tx1"/>
                  </a:buClr>
                  <a:buFont typeface="Arial" panose="020B0604020202020204" pitchFamily="34" charset="0"/>
                  <a:buChar char="•"/>
                </a:pPr>
                <a:endParaRPr lang="en-US" b="0" dirty="0">
                  <a:solidFill>
                    <a:schemeClr val="tx1"/>
                  </a:solidFill>
                </a:endParaRPr>
              </a:p>
              <a:p>
                <a:pPr indent="-214313" defTabSz="228600">
                  <a:buClr>
                    <a:schemeClr val="tx1"/>
                  </a:buClr>
                  <a:tabLst>
                    <a:tab pos="502920" algn="r"/>
                    <a:tab pos="685800" algn="l"/>
                    <a:tab pos="914400" algn="l"/>
                  </a:tabLst>
                </a:pPr>
                <a:r>
                  <a:rPr lang="en-US" b="0" dirty="0">
                    <a:solidFill>
                      <a:schemeClr val="tx1"/>
                    </a:solidFill>
                  </a:rPr>
                  <a:t>	f(</a:t>
                </a:r>
                <a:r>
                  <a:rPr lang="en-US" b="0" dirty="0" err="1">
                    <a:solidFill>
                      <a:schemeClr val="tx1"/>
                    </a:solidFill>
                  </a:rPr>
                  <a:t>W</a:t>
                </a:r>
                <a:r>
                  <a:rPr lang="en-US" b="0" baseline="-25000" dirty="0" err="1">
                    <a:solidFill>
                      <a:schemeClr val="tx1"/>
                    </a:solidFill>
                  </a:rPr>
                  <a:t>z</a:t>
                </a:r>
                <a:r>
                  <a:rPr lang="en-US" b="0" dirty="0">
                    <a:solidFill>
                      <a:schemeClr val="tx1"/>
                    </a:solidFill>
                  </a:rPr>
                  <a:t>)	=	 evaporative wind speed function at wind height of z,</a:t>
                </a:r>
                <a:r>
                  <a:rPr lang="en-US" b="0" i="1" dirty="0">
                    <a:solidFill>
                      <a:schemeClr val="tx1"/>
                    </a:solidFill>
                  </a:rPr>
                  <a:t> W </a:t>
                </a:r>
                <a:r>
                  <a:rPr lang="en-US" b="0" dirty="0">
                    <a:solidFill>
                      <a:schemeClr val="tx1"/>
                    </a:solidFill>
                  </a:rPr>
                  <a:t>m</a:t>
                </a:r>
                <a:r>
                  <a:rPr lang="en-US" b="0" baseline="30000" dirty="0">
                    <a:solidFill>
                      <a:schemeClr val="tx1"/>
                    </a:solidFill>
                  </a:rPr>
                  <a:t>‑2</a:t>
                </a:r>
                <a:r>
                  <a:rPr lang="en-US" b="0" dirty="0">
                    <a:solidFill>
                      <a:schemeClr val="tx1"/>
                    </a:solidFill>
                  </a:rPr>
                  <a:t> mm Hg</a:t>
                </a:r>
                <a:r>
                  <a:rPr lang="en-US" b="0" baseline="30000" dirty="0">
                    <a:solidFill>
                      <a:schemeClr val="tx1"/>
                    </a:solidFill>
                  </a:rPr>
                  <a:t>-1</a:t>
                </a:r>
                <a:endParaRPr lang="en-US" b="0" dirty="0">
                  <a:solidFill>
                    <a:schemeClr val="tx1"/>
                  </a:solidFill>
                </a:endParaRPr>
              </a:p>
              <a:p>
                <a:pPr indent="-214313" defTabSz="228600">
                  <a:buClr>
                    <a:schemeClr val="tx1"/>
                  </a:buClr>
                  <a:tabLst>
                    <a:tab pos="502920" algn="r"/>
                    <a:tab pos="685800" algn="l"/>
                    <a:tab pos="914400" algn="l"/>
                  </a:tabLst>
                </a:pPr>
                <a:r>
                  <a:rPr lang="en-US" b="0" i="1" dirty="0">
                    <a:solidFill>
                      <a:schemeClr val="tx1"/>
                    </a:solidFill>
                  </a:rPr>
                  <a:t>	e</a:t>
                </a:r>
                <a:r>
                  <a:rPr lang="en-US" b="0" i="1" baseline="-25000" dirty="0">
                    <a:solidFill>
                      <a:schemeClr val="tx1"/>
                    </a:solidFill>
                  </a:rPr>
                  <a:t>s	</a:t>
                </a:r>
                <a:r>
                  <a:rPr lang="en-US" b="0" dirty="0">
                    <a:solidFill>
                      <a:schemeClr val="tx1"/>
                    </a:solidFill>
                  </a:rPr>
                  <a:t>=	saturation vapor pressure at the water surface,</a:t>
                </a:r>
                <a:r>
                  <a:rPr lang="en-US" b="0" i="1" dirty="0">
                    <a:solidFill>
                      <a:schemeClr val="tx1"/>
                    </a:solidFill>
                  </a:rPr>
                  <a:t> </a:t>
                </a:r>
                <a:r>
                  <a:rPr lang="en-US" b="0" dirty="0">
                    <a:solidFill>
                      <a:schemeClr val="tx1"/>
                    </a:solidFill>
                  </a:rPr>
                  <a:t>mm Hg</a:t>
                </a:r>
              </a:p>
              <a:p>
                <a:pPr indent="-214313" defTabSz="228600">
                  <a:buClr>
                    <a:schemeClr val="tx1"/>
                  </a:buClr>
                  <a:tabLst>
                    <a:tab pos="502920" algn="r"/>
                    <a:tab pos="685800" algn="l"/>
                    <a:tab pos="914400" algn="l"/>
                  </a:tabLst>
                </a:pPr>
                <a:r>
                  <a:rPr lang="en-US" b="0" i="1" dirty="0">
                    <a:solidFill>
                      <a:schemeClr val="tx1"/>
                    </a:solidFill>
                  </a:rPr>
                  <a:t>	</a:t>
                </a:r>
                <a:r>
                  <a:rPr lang="en-US" b="0" i="1" dirty="0" err="1">
                    <a:solidFill>
                      <a:schemeClr val="tx1"/>
                    </a:solidFill>
                  </a:rPr>
                  <a:t>e</a:t>
                </a:r>
                <a:r>
                  <a:rPr lang="en-US" b="0" i="1" baseline="-25000" dirty="0" err="1">
                    <a:solidFill>
                      <a:schemeClr val="tx1"/>
                    </a:solidFill>
                  </a:rPr>
                  <a:t>a</a:t>
                </a:r>
                <a:r>
                  <a:rPr lang="en-US" b="0" i="1" baseline="-25000" dirty="0">
                    <a:solidFill>
                      <a:schemeClr val="tx1"/>
                    </a:solidFill>
                  </a:rPr>
                  <a:t>	</a:t>
                </a:r>
                <a:r>
                  <a:rPr lang="en-US" b="0" dirty="0">
                    <a:solidFill>
                      <a:schemeClr val="tx1"/>
                    </a:solidFill>
                  </a:rPr>
                  <a:t>=	atmo­spheric vapor pres­sure,</a:t>
                </a:r>
                <a:r>
                  <a:rPr lang="en-US" b="0" i="1" dirty="0">
                    <a:solidFill>
                      <a:schemeClr val="tx1"/>
                    </a:solidFill>
                  </a:rPr>
                  <a:t> </a:t>
                </a:r>
                <a:r>
                  <a:rPr lang="en-US" b="0" dirty="0">
                    <a:solidFill>
                      <a:schemeClr val="tx1"/>
                    </a:solidFill>
                  </a:rPr>
                  <a:t>mm Hg</a:t>
                </a:r>
              </a:p>
              <a:p>
                <a:pPr marL="285750" indent="-285750">
                  <a:buClr>
                    <a:schemeClr val="tx1"/>
                  </a:buClr>
                  <a:buFont typeface="Arial" panose="020B0604020202020204" pitchFamily="34" charset="0"/>
                  <a:buChar char="•"/>
                </a:pPr>
                <a:endParaRPr lang="en-US" b="0" dirty="0">
                  <a:solidFill>
                    <a:schemeClr val="tx1"/>
                  </a:solidFill>
                  <a:latin typeface="+mn-lt"/>
                </a:endParaRPr>
              </a:p>
              <a:p>
                <a:endParaRPr lang="en-US" b="0" dirty="0">
                  <a:solidFill>
                    <a:schemeClr val="tx1"/>
                  </a:solidFill>
                  <a:latin typeface="+mn-lt"/>
                </a:endParaRPr>
              </a:p>
              <a:p>
                <a:endParaRPr lang="en-US" b="0" dirty="0">
                  <a:solidFill>
                    <a:schemeClr val="tx1"/>
                  </a:solidFill>
                  <a:latin typeface="+mn-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6400" y="1008014"/>
                <a:ext cx="11176000" cy="4973238"/>
              </a:xfrm>
              <a:blipFill>
                <a:blip r:embed="rId2"/>
                <a:stretch>
                  <a:fillRect l="-568" t="-510" r="-908"/>
                </a:stretch>
              </a:blipFill>
            </p:spPr>
            <p:txBody>
              <a:bodyPr/>
              <a:lstStyle/>
              <a:p>
                <a:r>
                  <a:rPr lang="en-US">
                    <a:noFill/>
                  </a:rPr>
                  <a:t> </a:t>
                </a:r>
              </a:p>
            </p:txBody>
          </p:sp>
        </mc:Fallback>
      </mc:AlternateContent>
      <p:sp>
        <p:nvSpPr>
          <p:cNvPr id="5" name="Slide Number Placeholder 4"/>
          <p:cNvSpPr>
            <a:spLocks noGrp="1"/>
          </p:cNvSpPr>
          <p:nvPr>
            <p:ph type="sldNum" sz="quarter" idx="11"/>
          </p:nvPr>
        </p:nvSpPr>
        <p:spPr/>
        <p:txBody>
          <a:bodyPr/>
          <a:lstStyle/>
          <a:p>
            <a:fld id="{9A257827-C34C-4251-B995-96C9C233CCC8}" type="slidenum">
              <a:rPr lang="en-US" smtClean="0"/>
              <a:pPr/>
              <a:t>16</a:t>
            </a:fld>
            <a:endParaRPr lang="en-US"/>
          </a:p>
        </p:txBody>
      </p:sp>
    </p:spTree>
    <p:extLst>
      <p:ext uri="{BB962C8B-B14F-4D97-AF65-F5344CB8AC3E}">
        <p14:creationId xmlns:p14="http://schemas.microsoft.com/office/powerpoint/2010/main" val="3733916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t>Conductive/Convective Heat Loss</a:t>
            </a:r>
            <a:endParaRPr lang="en-US" dirty="0">
              <a:solidFill>
                <a:schemeClr val="tx1"/>
              </a:solidFill>
              <a:latin typeface="+mj-l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6400" y="1008014"/>
                <a:ext cx="7089819" cy="4220809"/>
              </a:xfrm>
            </p:spPr>
            <p:txBody>
              <a:bodyPr/>
              <a:lstStyle/>
              <a:p>
                <a:pPr>
                  <a:buClr>
                    <a:schemeClr val="tx1"/>
                  </a:buClr>
                </a:pPr>
                <a:r>
                  <a:rPr lang="en-US" b="0" dirty="0">
                    <a:solidFill>
                      <a:schemeClr val="tx1"/>
                    </a:solidFill>
                    <a:latin typeface="+mn-lt"/>
                  </a:rPr>
                  <a:t>Surface heat conduction is computed as:</a:t>
                </a:r>
              </a:p>
              <a:p>
                <a:pPr>
                  <a:buClr>
                    <a:schemeClr val="tx1"/>
                  </a:buClr>
                </a:pPr>
                <a:endParaRPr lang="en-US" b="0" dirty="0">
                  <a:solidFill>
                    <a:schemeClr val="tx1"/>
                  </a:solidFill>
                  <a:latin typeface="+mn-lt"/>
                </a:endParaRPr>
              </a:p>
              <a:p>
                <a:pPr marL="357187" lvl="1" indent="0">
                  <a:buClr>
                    <a:schemeClr val="tx1"/>
                  </a:buClr>
                  <a:buNone/>
                </a:pPr>
                <a14:m>
                  <m:oMath xmlns:m="http://schemas.openxmlformats.org/officeDocument/2006/math">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𝑐</m:t>
                        </m:r>
                      </m:sub>
                    </m:sSub>
                    <m:r>
                      <a:rPr lang="en-US" b="0" i="1" smtClean="0">
                        <a:solidFill>
                          <a:schemeClr val="tx1"/>
                        </a:solidFill>
                        <a:latin typeface="Cambria Math" panose="02040503050406030204" pitchFamily="18" charset="0"/>
                      </a:rPr>
                      <m:t>=</m:t>
                    </m:r>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𝑐</m:t>
                        </m:r>
                      </m:sub>
                    </m:sSub>
                    <m:r>
                      <a:rPr lang="en-US" b="0" i="1" smtClean="0">
                        <a:solidFill>
                          <a:schemeClr val="tx1"/>
                        </a:solidFill>
                        <a:latin typeface="Cambria Math" panose="02040503050406030204" pitchFamily="18" charset="0"/>
                      </a:rPr>
                      <m:t>𝑓</m:t>
                    </m:r>
                    <m:r>
                      <a:rPr lang="en-US" b="0" i="1" smtClean="0">
                        <a:solidFill>
                          <a:schemeClr val="tx1"/>
                        </a:solidFill>
                        <a:latin typeface="Cambria Math" panose="02040503050406030204" pitchFamily="18" charset="0"/>
                      </a:rPr>
                      <m:t>(</m:t>
                    </m:r>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𝑧</m:t>
                        </m:r>
                      </m:sub>
                    </m:sSub>
                    <m:r>
                      <a:rPr lang="en-US" b="0" i="1" smtClean="0">
                        <a:solidFill>
                          <a:schemeClr val="tx1"/>
                        </a:solidFill>
                        <a:latin typeface="Cambria Math" panose="02040503050406030204" pitchFamily="18" charset="0"/>
                      </a:rPr>
                      <m:t>)</m:t>
                    </m:r>
                    <m:d>
                      <m:dPr>
                        <m:ctrlPr>
                          <a:rPr lang="en-US" b="0" i="1">
                            <a:solidFill>
                              <a:schemeClr val="tx1"/>
                            </a:solidFill>
                            <a:latin typeface="Cambria Math" panose="02040503050406030204" pitchFamily="18" charset="0"/>
                          </a:rPr>
                        </m:ctrlPr>
                      </m:dPr>
                      <m:e>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𝑠</m:t>
                            </m:r>
                          </m:sub>
                        </m:sSub>
                        <m:r>
                          <a:rPr lang="en-US" b="0" i="1" smtClean="0">
                            <a:solidFill>
                              <a:schemeClr val="tx1"/>
                            </a:solidFill>
                            <a:latin typeface="Cambria Math" panose="02040503050406030204" pitchFamily="18" charset="0"/>
                          </a:rPr>
                          <m:t>−</m:t>
                        </m:r>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𝑎</m:t>
                            </m:r>
                          </m:sub>
                        </m:sSub>
                      </m:e>
                    </m:d>
                  </m:oMath>
                </a14:m>
                <a:r>
                  <a:rPr lang="en-US" b="0" dirty="0">
                    <a:solidFill>
                      <a:schemeClr val="tx1"/>
                    </a:solidFill>
                    <a:effectLst/>
                  </a:rPr>
                  <a:t> </a:t>
                </a:r>
              </a:p>
              <a:p>
                <a:pPr>
                  <a:buClr>
                    <a:schemeClr val="tx1"/>
                  </a:buClr>
                </a:pPr>
                <a:endParaRPr lang="en-US" b="0" dirty="0">
                  <a:solidFill>
                    <a:schemeClr val="tx1"/>
                  </a:solidFill>
                  <a:latin typeface="+mn-lt"/>
                </a:endParaRPr>
              </a:p>
              <a:p>
                <a:pPr>
                  <a:buClr>
                    <a:schemeClr val="tx1"/>
                  </a:buClr>
                </a:pPr>
                <a:r>
                  <a:rPr lang="en-US" b="0" dirty="0">
                    <a:solidFill>
                      <a:schemeClr val="tx1"/>
                    </a:solidFill>
                    <a:latin typeface="+mn-lt"/>
                  </a:rPr>
                  <a:t>where:</a:t>
                </a:r>
              </a:p>
              <a:p>
                <a:pPr>
                  <a:buClr>
                    <a:schemeClr val="tx1"/>
                  </a:buClr>
                </a:pPr>
                <a:endParaRPr lang="en-US" b="0" dirty="0">
                  <a:solidFill>
                    <a:schemeClr val="tx1"/>
                  </a:solidFill>
                  <a:latin typeface="+mn-lt"/>
                </a:endParaRPr>
              </a:p>
              <a:p>
                <a:pPr marL="357187" lvl="1" indent="0" defTabSz="228600">
                  <a:buClr>
                    <a:schemeClr val="tx1"/>
                  </a:buClr>
                  <a:buNone/>
                </a:pPr>
                <a:r>
                  <a:rPr lang="en-US" b="0" i="1" dirty="0">
                    <a:solidFill>
                      <a:schemeClr val="tx1"/>
                    </a:solidFill>
                  </a:rPr>
                  <a:t>C</a:t>
                </a:r>
                <a:r>
                  <a:rPr lang="en-US" b="0" i="1" baseline="-25000" dirty="0">
                    <a:solidFill>
                      <a:schemeClr val="tx1"/>
                    </a:solidFill>
                  </a:rPr>
                  <a:t>c	</a:t>
                </a:r>
                <a:r>
                  <a:rPr lang="en-US" b="0" dirty="0">
                    <a:solidFill>
                      <a:schemeClr val="tx1"/>
                    </a:solidFill>
                  </a:rPr>
                  <a:t>= Bowen's coefficient,</a:t>
                </a:r>
                <a:r>
                  <a:rPr lang="en-US" b="0" i="1" dirty="0">
                    <a:solidFill>
                      <a:schemeClr val="tx1"/>
                    </a:solidFill>
                  </a:rPr>
                  <a:t> 0.47 </a:t>
                </a:r>
                <a:r>
                  <a:rPr lang="en-US" b="0" dirty="0">
                    <a:solidFill>
                      <a:schemeClr val="tx1"/>
                    </a:solidFill>
                  </a:rPr>
                  <a:t>mm Hg </a:t>
                </a:r>
                <a:r>
                  <a:rPr lang="en-US" b="0" baseline="30000" dirty="0">
                    <a:solidFill>
                      <a:schemeClr val="tx1"/>
                    </a:solidFill>
                  </a:rPr>
                  <a:t>o</a:t>
                </a:r>
                <a:r>
                  <a:rPr lang="en-US" b="0" dirty="0">
                    <a:solidFill>
                      <a:schemeClr val="tx1"/>
                    </a:solidFill>
                  </a:rPr>
                  <a:t>C</a:t>
                </a:r>
                <a:r>
                  <a:rPr lang="en-US" b="0" baseline="30000" dirty="0">
                    <a:solidFill>
                      <a:schemeClr val="tx1"/>
                    </a:solidFill>
                  </a:rPr>
                  <a:t>-1</a:t>
                </a:r>
                <a:endParaRPr lang="en-US" b="0" dirty="0">
                  <a:solidFill>
                    <a:schemeClr val="tx1"/>
                  </a:solidFill>
                </a:endParaRPr>
              </a:p>
              <a:p>
                <a:pPr marL="357187" lvl="1" indent="0" defTabSz="228600">
                  <a:buClr>
                    <a:schemeClr val="tx1"/>
                  </a:buClr>
                  <a:buNone/>
                </a:pPr>
                <a:r>
                  <a:rPr lang="en-US" b="0" i="1" dirty="0">
                    <a:solidFill>
                      <a:schemeClr val="tx1"/>
                    </a:solidFill>
                  </a:rPr>
                  <a:t>T</a:t>
                </a:r>
                <a:r>
                  <a:rPr lang="en-US" b="0" i="1" baseline="-25000" dirty="0">
                    <a:solidFill>
                      <a:schemeClr val="tx1"/>
                    </a:solidFill>
                  </a:rPr>
                  <a:t>a	</a:t>
                </a:r>
                <a:r>
                  <a:rPr lang="en-US" b="0" dirty="0">
                    <a:solidFill>
                      <a:schemeClr val="tx1"/>
                    </a:solidFill>
                  </a:rPr>
                  <a:t>= air temperature, </a:t>
                </a:r>
                <a:r>
                  <a:rPr lang="en-US" b="0" baseline="30000" dirty="0">
                    <a:solidFill>
                      <a:schemeClr val="tx1"/>
                    </a:solidFill>
                  </a:rPr>
                  <a:t>o</a:t>
                </a:r>
                <a:r>
                  <a:rPr lang="en-US" b="0" dirty="0">
                    <a:solidFill>
                      <a:schemeClr val="tx1"/>
                    </a:solidFill>
                  </a:rPr>
                  <a:t>C</a:t>
                </a:r>
              </a:p>
              <a:p>
                <a:pPr>
                  <a:buClr>
                    <a:schemeClr val="tx1"/>
                  </a:buClr>
                </a:pPr>
                <a:endParaRPr lang="en-US" b="0" dirty="0">
                  <a:solidFill>
                    <a:schemeClr val="tx1"/>
                  </a:solidFill>
                  <a:latin typeface="+mn-lt"/>
                </a:endParaRPr>
              </a:p>
              <a:p>
                <a:pPr>
                  <a:buClr>
                    <a:schemeClr val="tx1"/>
                  </a:buClr>
                </a:pPr>
                <a:endParaRPr lang="en-US" b="0" dirty="0">
                  <a:solidFill>
                    <a:schemeClr val="tx1"/>
                  </a:solidFill>
                  <a:latin typeface="+mn-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6400" y="1008014"/>
                <a:ext cx="7089819" cy="4220809"/>
              </a:xfrm>
              <a:blipFill>
                <a:blip r:embed="rId2"/>
                <a:stretch>
                  <a:fillRect l="-894" t="-601"/>
                </a:stretch>
              </a:blipFill>
            </p:spPr>
            <p:txBody>
              <a:bodyPr/>
              <a:lstStyle/>
              <a:p>
                <a:r>
                  <a:rPr lang="en-US">
                    <a:noFill/>
                  </a:rPr>
                  <a:t> </a:t>
                </a:r>
              </a:p>
            </p:txBody>
          </p:sp>
        </mc:Fallback>
      </mc:AlternateContent>
      <p:sp>
        <p:nvSpPr>
          <p:cNvPr id="5" name="Slide Number Placeholder 4"/>
          <p:cNvSpPr>
            <a:spLocks noGrp="1"/>
          </p:cNvSpPr>
          <p:nvPr>
            <p:ph type="sldNum" sz="quarter" idx="11"/>
          </p:nvPr>
        </p:nvSpPr>
        <p:spPr/>
        <p:txBody>
          <a:bodyPr/>
          <a:lstStyle/>
          <a:p>
            <a:fld id="{9A257827-C34C-4251-B995-96C9C233CCC8}" type="slidenum">
              <a:rPr lang="en-US" smtClean="0"/>
              <a:pPr/>
              <a:t>17</a:t>
            </a:fld>
            <a:endParaRPr lang="en-US"/>
          </a:p>
        </p:txBody>
      </p:sp>
    </p:spTree>
    <p:extLst>
      <p:ext uri="{BB962C8B-B14F-4D97-AF65-F5344CB8AC3E}">
        <p14:creationId xmlns:p14="http://schemas.microsoft.com/office/powerpoint/2010/main" val="4067691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t>Wind Function</a:t>
            </a:r>
            <a:endParaRPr lang="en-US" dirty="0">
              <a:solidFill>
                <a:schemeClr val="tx1"/>
              </a:solidFill>
              <a:latin typeface="+mj-l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6400" y="1008014"/>
                <a:ext cx="11176000" cy="4220809"/>
              </a:xfrm>
            </p:spPr>
            <p:txBody>
              <a:bodyPr/>
              <a:lstStyle/>
              <a:p>
                <a:pPr>
                  <a:buClr>
                    <a:schemeClr val="tx1"/>
                  </a:buClr>
                </a:pPr>
                <a:r>
                  <a:rPr lang="en-US" sz="2000" b="0" dirty="0">
                    <a:solidFill>
                      <a:schemeClr val="tx1"/>
                    </a:solidFill>
                    <a:latin typeface="+mn-lt"/>
                  </a:rPr>
                  <a:t>The model user can include different evaporation formulations using an evaporation wind speed formula of the form:</a:t>
                </a:r>
              </a:p>
              <a:p>
                <a:pPr>
                  <a:buClr>
                    <a:schemeClr val="tx1"/>
                  </a:buClr>
                </a:pPr>
                <a:endParaRPr lang="en-US" sz="2000" b="0" dirty="0">
                  <a:solidFill>
                    <a:schemeClr val="tx1"/>
                  </a:solidFill>
                  <a:latin typeface="+mn-lt"/>
                </a:endParaRPr>
              </a:p>
              <a:p>
                <a:pPr marL="357187" lvl="1" indent="0">
                  <a:buClr>
                    <a:schemeClr val="tx1"/>
                  </a:buClr>
                  <a:buNone/>
                </a:pPr>
                <a14:m>
                  <m:oMath xmlns:m="http://schemas.openxmlformats.org/officeDocument/2006/math">
                    <m:r>
                      <a:rPr lang="en-US" b="0" i="1" smtClean="0">
                        <a:solidFill>
                          <a:schemeClr val="tx1"/>
                        </a:solidFill>
                        <a:latin typeface="Cambria Math" panose="02040503050406030204" pitchFamily="18" charset="0"/>
                      </a:rPr>
                      <m:t>𝑓</m:t>
                    </m:r>
                    <m:d>
                      <m:dPr>
                        <m:ctrlPr>
                          <a:rPr lang="en-US" b="0" i="1">
                            <a:solidFill>
                              <a:schemeClr val="tx1"/>
                            </a:solidFill>
                            <a:latin typeface="Cambria Math" panose="02040503050406030204" pitchFamily="18" charset="0"/>
                          </a:rPr>
                        </m:ctrlPr>
                      </m:dPr>
                      <m:e>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𝑧</m:t>
                            </m:r>
                          </m:sub>
                        </m:sSub>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sSubSup>
                      <m:sSubSupPr>
                        <m:ctrlPr>
                          <a:rPr lang="en-US" b="0" i="1">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𝑧</m:t>
                        </m:r>
                      </m:sub>
                      <m:sup>
                        <m:r>
                          <a:rPr lang="en-US" b="0" i="1" smtClean="0">
                            <a:solidFill>
                              <a:schemeClr val="tx1"/>
                            </a:solidFill>
                            <a:latin typeface="Cambria Math" panose="02040503050406030204" pitchFamily="18" charset="0"/>
                          </a:rPr>
                          <m:t>𝑐</m:t>
                        </m:r>
                      </m:sup>
                    </m:sSubSup>
                  </m:oMath>
                </a14:m>
                <a:r>
                  <a:rPr lang="en-US" sz="2000" b="0" dirty="0">
                    <a:solidFill>
                      <a:schemeClr val="tx1"/>
                    </a:solidFill>
                    <a:effectLst/>
                  </a:rPr>
                  <a:t> </a:t>
                </a:r>
              </a:p>
              <a:p>
                <a:pPr marL="357187" lvl="1" indent="0">
                  <a:buClr>
                    <a:schemeClr val="tx1"/>
                  </a:buClr>
                  <a:buNone/>
                </a:pPr>
                <a:endParaRPr lang="en-US" sz="2000" b="0" dirty="0">
                  <a:solidFill>
                    <a:schemeClr val="tx1"/>
                  </a:solidFill>
                  <a:latin typeface="+mn-lt"/>
                </a:endParaRPr>
              </a:p>
              <a:p>
                <a:pPr marL="357187" lvl="1" indent="0">
                  <a:buClr>
                    <a:schemeClr val="tx1"/>
                  </a:buClr>
                  <a:buNone/>
                </a:pPr>
                <a:r>
                  <a:rPr lang="en-US" sz="2000" b="0" dirty="0">
                    <a:solidFill>
                      <a:schemeClr val="tx1"/>
                    </a:solidFill>
                    <a:latin typeface="+mn-lt"/>
                  </a:rPr>
                  <a:t>where:</a:t>
                </a:r>
              </a:p>
              <a:p>
                <a:pPr marL="357187" lvl="1" indent="0">
                  <a:buClr>
                    <a:schemeClr val="tx1"/>
                  </a:buClr>
                  <a:buNone/>
                </a:pPr>
                <a:endParaRPr lang="en-US" sz="2000" b="0" dirty="0">
                  <a:solidFill>
                    <a:schemeClr val="tx1"/>
                  </a:solidFill>
                  <a:latin typeface="+mn-lt"/>
                </a:endParaRPr>
              </a:p>
              <a:p>
                <a:pPr defTabSz="640080">
                  <a:tabLst>
                    <a:tab pos="457200" algn="r"/>
                    <a:tab pos="548640" algn="l"/>
                    <a:tab pos="731520" algn="l"/>
                  </a:tabLst>
                </a:pPr>
                <a:r>
                  <a:rPr lang="en-US" b="0" i="1" dirty="0"/>
                  <a:t>	f(</a:t>
                </a:r>
                <a:r>
                  <a:rPr lang="en-US" b="0" i="1" dirty="0" err="1"/>
                  <a:t>W</a:t>
                </a:r>
                <a:r>
                  <a:rPr lang="en-US" b="0" i="1" baseline="-25000" dirty="0" err="1"/>
                  <a:t>z</a:t>
                </a:r>
                <a:r>
                  <a:rPr lang="en-US" b="0" i="1" dirty="0"/>
                  <a:t>)	</a:t>
                </a:r>
                <a:r>
                  <a:rPr lang="en-US" b="0" dirty="0"/>
                  <a:t>=	wind speed function with wind measured at height z, </a:t>
                </a:r>
                <a:r>
                  <a:rPr lang="en-US" b="0" i="1" dirty="0"/>
                  <a:t>W </a:t>
                </a:r>
                <a:r>
                  <a:rPr lang="en-US" b="0" dirty="0"/>
                  <a:t>m</a:t>
                </a:r>
                <a:r>
                  <a:rPr lang="en-US" b="0" baseline="30000" dirty="0"/>
                  <a:t>-2</a:t>
                </a:r>
                <a:r>
                  <a:rPr lang="en-US" b="0" dirty="0"/>
                  <a:t> mm Hg</a:t>
                </a:r>
                <a:r>
                  <a:rPr lang="en-US" b="0" baseline="30000" dirty="0"/>
                  <a:t>-1</a:t>
                </a:r>
                <a:endParaRPr lang="en-US" b="0" dirty="0"/>
              </a:p>
              <a:p>
                <a:pPr defTabSz="640080">
                  <a:tabLst>
                    <a:tab pos="457200" algn="r"/>
                    <a:tab pos="548640" algn="l"/>
                    <a:tab pos="731520" algn="l"/>
                  </a:tabLst>
                </a:pPr>
                <a:r>
                  <a:rPr lang="en-US" b="0" i="1" dirty="0"/>
                  <a:t>	a	</a:t>
                </a:r>
                <a:r>
                  <a:rPr lang="en-US" b="0" dirty="0"/>
                  <a:t>=	empirical coefficient, default = 9.2</a:t>
                </a:r>
              </a:p>
              <a:p>
                <a:pPr defTabSz="640080">
                  <a:tabLst>
                    <a:tab pos="457200" algn="r"/>
                    <a:tab pos="548640" algn="l"/>
                    <a:tab pos="731520" algn="l"/>
                  </a:tabLst>
                </a:pPr>
                <a:r>
                  <a:rPr lang="en-US" b="0" dirty="0"/>
                  <a:t>	</a:t>
                </a:r>
                <a:r>
                  <a:rPr lang="en-US" b="0" i="1" dirty="0"/>
                  <a:t>b</a:t>
                </a:r>
                <a:r>
                  <a:rPr lang="en-US" b="0" dirty="0"/>
                  <a:t>	=	empirical coefficient, 0.46 default = 0.46</a:t>
                </a:r>
              </a:p>
              <a:p>
                <a:pPr defTabSz="640080">
                  <a:tabLst>
                    <a:tab pos="457200" algn="r"/>
                    <a:tab pos="548640" algn="l"/>
                    <a:tab pos="731520" algn="l"/>
                  </a:tabLst>
                </a:pPr>
                <a:r>
                  <a:rPr lang="en-US" b="0" dirty="0"/>
                  <a:t>	</a:t>
                </a:r>
                <a:r>
                  <a:rPr lang="en-US" b="0" i="1" dirty="0"/>
                  <a:t>c</a:t>
                </a:r>
                <a:r>
                  <a:rPr lang="en-US" b="0" dirty="0"/>
                  <a:t>	=	empirical coefficient, default = 2</a:t>
                </a:r>
              </a:p>
              <a:p>
                <a:pPr defTabSz="640080">
                  <a:tabLst>
                    <a:tab pos="457200" algn="r"/>
                    <a:tab pos="548640" algn="l"/>
                    <a:tab pos="731520" algn="l"/>
                  </a:tabLst>
                </a:pPr>
                <a:r>
                  <a:rPr lang="en-US" b="0" dirty="0"/>
                  <a:t>	</a:t>
                </a:r>
                <a:r>
                  <a:rPr lang="en-US" b="0" i="1" dirty="0" err="1"/>
                  <a:t>W</a:t>
                </a:r>
                <a:r>
                  <a:rPr lang="en-US" b="0" i="1" baseline="-25000" dirty="0" err="1"/>
                  <a:t>z</a:t>
                </a:r>
                <a:r>
                  <a:rPr lang="en-US" b="0" dirty="0"/>
                  <a:t>	=	wind speed measured at 2 m above the ground, m s</a:t>
                </a:r>
                <a:r>
                  <a:rPr lang="en-US" b="0" baseline="30000" dirty="0"/>
                  <a:t>-1</a:t>
                </a:r>
                <a:endParaRPr lang="en-US" b="0" dirty="0"/>
              </a:p>
              <a:p>
                <a:pPr marL="357187" lvl="1" indent="0">
                  <a:buClr>
                    <a:schemeClr val="tx1"/>
                  </a:buClr>
                  <a:buNone/>
                </a:pPr>
                <a:endParaRPr lang="en-US" sz="2000" b="0" dirty="0">
                  <a:solidFill>
                    <a:schemeClr val="tx1"/>
                  </a:solidFill>
                  <a:latin typeface="+mn-lt"/>
                </a:endParaRPr>
              </a:p>
              <a:p>
                <a:pPr>
                  <a:buClr>
                    <a:schemeClr val="tx1"/>
                  </a:buClr>
                </a:pPr>
                <a:endParaRPr lang="en-US" sz="2000" b="0" dirty="0">
                  <a:solidFill>
                    <a:schemeClr val="tx1"/>
                  </a:solidFill>
                  <a:latin typeface="+mn-lt"/>
                </a:endParaRPr>
              </a:p>
              <a:p>
                <a:pPr>
                  <a:buClr>
                    <a:schemeClr val="tx1"/>
                  </a:buClr>
                </a:pPr>
                <a:endParaRPr lang="en-US" sz="2000" b="0" dirty="0">
                  <a:solidFill>
                    <a:schemeClr val="tx1"/>
                  </a:solidFill>
                  <a:latin typeface="+mn-lt"/>
                </a:endParaRPr>
              </a:p>
              <a:p>
                <a:pPr>
                  <a:buClr>
                    <a:schemeClr val="tx1"/>
                  </a:buClr>
                </a:pPr>
                <a:endParaRPr lang="en-US" sz="2000" b="0" dirty="0">
                  <a:solidFill>
                    <a:schemeClr val="tx1"/>
                  </a:solidFill>
                  <a:latin typeface="+mn-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6400" y="1008014"/>
                <a:ext cx="11176000" cy="4220809"/>
              </a:xfrm>
              <a:blipFill>
                <a:blip r:embed="rId2"/>
                <a:stretch>
                  <a:fillRect l="-681" t="-901"/>
                </a:stretch>
              </a:blipFill>
            </p:spPr>
            <p:txBody>
              <a:bodyPr/>
              <a:lstStyle/>
              <a:p>
                <a:r>
                  <a:rPr lang="en-US">
                    <a:noFill/>
                  </a:rPr>
                  <a:t> </a:t>
                </a:r>
              </a:p>
            </p:txBody>
          </p:sp>
        </mc:Fallback>
      </mc:AlternateContent>
      <p:sp>
        <p:nvSpPr>
          <p:cNvPr id="5" name="Slide Number Placeholder 4"/>
          <p:cNvSpPr>
            <a:spLocks noGrp="1"/>
          </p:cNvSpPr>
          <p:nvPr>
            <p:ph type="sldNum" sz="quarter" idx="11"/>
          </p:nvPr>
        </p:nvSpPr>
        <p:spPr/>
        <p:txBody>
          <a:bodyPr/>
          <a:lstStyle/>
          <a:p>
            <a:fld id="{9A257827-C34C-4251-B995-96C9C233CCC8}" type="slidenum">
              <a:rPr lang="en-US" smtClean="0"/>
              <a:pPr/>
              <a:t>18</a:t>
            </a:fld>
            <a:endParaRPr lang="en-US"/>
          </a:p>
        </p:txBody>
      </p:sp>
    </p:spTree>
    <p:extLst>
      <p:ext uri="{BB962C8B-B14F-4D97-AF65-F5344CB8AC3E}">
        <p14:creationId xmlns:p14="http://schemas.microsoft.com/office/powerpoint/2010/main" val="2159953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pPr algn="ctr"/>
            <a:r>
              <a:rPr lang="en-US" dirty="0">
                <a:solidFill>
                  <a:schemeClr val="tx1"/>
                </a:solidFill>
                <a:latin typeface="+mj-lt"/>
              </a:rPr>
              <a:t>Questions?</a:t>
            </a:r>
            <a:endParaRPr lang="en-US"/>
          </a:p>
        </p:txBody>
      </p:sp>
      <p:sp>
        <p:nvSpPr>
          <p:cNvPr id="5" name="Slide Number Placeholder 4"/>
          <p:cNvSpPr>
            <a:spLocks noGrp="1"/>
          </p:cNvSpPr>
          <p:nvPr>
            <p:ph type="sldNum" sz="quarter" idx="11"/>
          </p:nvPr>
        </p:nvSpPr>
        <p:spPr/>
        <p:txBody>
          <a:bodyPr/>
          <a:lstStyle/>
          <a:p>
            <a:fld id="{9A257827-C34C-4251-B995-96C9C233CCC8}" type="slidenum">
              <a:rPr lang="en-US" smtClean="0"/>
              <a:pPr/>
              <a:t>19</a:t>
            </a:fld>
            <a:endParaRPr lang="en-US"/>
          </a:p>
        </p:txBody>
      </p:sp>
      <p:pic>
        <p:nvPicPr>
          <p:cNvPr id="6" name="Picture 5" descr="A body of water with a mountain in the background&#10;&#10;Description automatically generated">
            <a:extLst>
              <a:ext uri="{FF2B5EF4-FFF2-40B4-BE49-F238E27FC236}">
                <a16:creationId xmlns:a16="http://schemas.microsoft.com/office/drawing/2014/main" id="{20B3CA09-401D-4E28-9438-D761D1201550}"/>
              </a:ext>
            </a:extLst>
          </p:cNvPr>
          <p:cNvPicPr>
            <a:picLocks noChangeAspect="1"/>
          </p:cNvPicPr>
          <p:nvPr/>
        </p:nvPicPr>
        <p:blipFill>
          <a:blip r:embed="rId2"/>
          <a:stretch>
            <a:fillRect/>
          </a:stretch>
        </p:blipFill>
        <p:spPr>
          <a:xfrm>
            <a:off x="1494756" y="933855"/>
            <a:ext cx="9165614" cy="5155658"/>
          </a:xfrm>
          <a:prstGeom prst="rect">
            <a:avLst/>
          </a:prstGeom>
          <a:ln w="9525">
            <a:solidFill>
              <a:schemeClr val="tx1"/>
            </a:solidFill>
          </a:ln>
        </p:spPr>
      </p:pic>
    </p:spTree>
    <p:extLst>
      <p:ext uri="{BB962C8B-B14F-4D97-AF65-F5344CB8AC3E}">
        <p14:creationId xmlns:p14="http://schemas.microsoft.com/office/powerpoint/2010/main" val="361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Heat and Temperature</a:t>
            </a:r>
          </a:p>
        </p:txBody>
      </p:sp>
      <p:sp>
        <p:nvSpPr>
          <p:cNvPr id="5" name="Slide Number Placeholder 4"/>
          <p:cNvSpPr>
            <a:spLocks noGrp="1"/>
          </p:cNvSpPr>
          <p:nvPr>
            <p:ph type="sldNum" sz="quarter" idx="11"/>
          </p:nvPr>
        </p:nvSpPr>
        <p:spPr/>
        <p:txBody>
          <a:bodyPr/>
          <a:lstStyle/>
          <a:p>
            <a:fld id="{9A257827-C34C-4251-B995-96C9C233CCC8}" type="slidenum">
              <a:rPr lang="en-US" smtClean="0"/>
              <a:pPr/>
              <a:t>2</a:t>
            </a:fld>
            <a:endParaRPr lang="en-US"/>
          </a:p>
        </p:txBody>
      </p:sp>
      <p:graphicFrame>
        <p:nvGraphicFramePr>
          <p:cNvPr id="8" name="Table 8">
            <a:extLst>
              <a:ext uri="{FF2B5EF4-FFF2-40B4-BE49-F238E27FC236}">
                <a16:creationId xmlns:a16="http://schemas.microsoft.com/office/drawing/2014/main" id="{13FA3821-8895-F7C4-6031-7760AC97E770}"/>
              </a:ext>
            </a:extLst>
          </p:cNvPr>
          <p:cNvGraphicFramePr>
            <a:graphicFrameLocks noGrp="1"/>
          </p:cNvGraphicFramePr>
          <p:nvPr>
            <p:extLst>
              <p:ext uri="{D42A27DB-BD31-4B8C-83A1-F6EECF244321}">
                <p14:modId xmlns:p14="http://schemas.microsoft.com/office/powerpoint/2010/main" val="55897563"/>
              </p:ext>
            </p:extLst>
          </p:nvPr>
        </p:nvGraphicFramePr>
        <p:xfrm>
          <a:off x="406399" y="1377362"/>
          <a:ext cx="11176000" cy="2946827"/>
        </p:xfrm>
        <a:graphic>
          <a:graphicData uri="http://schemas.openxmlformats.org/drawingml/2006/table">
            <a:tbl>
              <a:tblPr firstRow="1" bandRow="1">
                <a:tableStyleId>{9D7B26C5-4107-4FEC-AEDC-1716B250A1EF}</a:tableStyleId>
              </a:tblPr>
              <a:tblGrid>
                <a:gridCol w="1884980">
                  <a:extLst>
                    <a:ext uri="{9D8B030D-6E8A-4147-A177-3AD203B41FA5}">
                      <a16:colId xmlns:a16="http://schemas.microsoft.com/office/drawing/2014/main" val="60993584"/>
                    </a:ext>
                  </a:extLst>
                </a:gridCol>
                <a:gridCol w="1882588">
                  <a:extLst>
                    <a:ext uri="{9D8B030D-6E8A-4147-A177-3AD203B41FA5}">
                      <a16:colId xmlns:a16="http://schemas.microsoft.com/office/drawing/2014/main" val="201854579"/>
                    </a:ext>
                  </a:extLst>
                </a:gridCol>
                <a:gridCol w="2151529">
                  <a:extLst>
                    <a:ext uri="{9D8B030D-6E8A-4147-A177-3AD203B41FA5}">
                      <a16:colId xmlns:a16="http://schemas.microsoft.com/office/drawing/2014/main" val="3382406519"/>
                    </a:ext>
                  </a:extLst>
                </a:gridCol>
                <a:gridCol w="5256903">
                  <a:extLst>
                    <a:ext uri="{9D8B030D-6E8A-4147-A177-3AD203B41FA5}">
                      <a16:colId xmlns:a16="http://schemas.microsoft.com/office/drawing/2014/main" val="2684361577"/>
                    </a:ext>
                  </a:extLst>
                </a:gridCol>
              </a:tblGrid>
              <a:tr h="669153">
                <a:tc>
                  <a:txBody>
                    <a:bodyPr/>
                    <a:lstStyle/>
                    <a:p>
                      <a:endParaRPr lang="en-US" sz="2000" dirty="0"/>
                    </a:p>
                  </a:txBody>
                  <a:tcPr/>
                </a:tc>
                <a:tc>
                  <a:txBody>
                    <a:bodyPr/>
                    <a:lstStyle/>
                    <a:p>
                      <a:r>
                        <a:rPr lang="en-US" sz="2000" dirty="0"/>
                        <a:t>Coffee</a:t>
                      </a:r>
                    </a:p>
                  </a:txBody>
                  <a:tcPr/>
                </a:tc>
                <a:tc>
                  <a:txBody>
                    <a:bodyPr/>
                    <a:lstStyle/>
                    <a:p>
                      <a:r>
                        <a:rPr lang="en-US" sz="2000" dirty="0"/>
                        <a:t>Constituent (e.g., salinity)</a:t>
                      </a:r>
                    </a:p>
                  </a:txBody>
                  <a:tcPr/>
                </a:tc>
                <a:tc>
                  <a:txBody>
                    <a:bodyPr/>
                    <a:lstStyle/>
                    <a:p>
                      <a:r>
                        <a:rPr lang="en-US" sz="2000" dirty="0"/>
                        <a:t>Heat Balance</a:t>
                      </a:r>
                    </a:p>
                  </a:txBody>
                  <a:tcPr/>
                </a:tc>
                <a:extLst>
                  <a:ext uri="{0D108BD9-81ED-4DB2-BD59-A6C34878D82A}">
                    <a16:rowId xmlns:a16="http://schemas.microsoft.com/office/drawing/2014/main" val="2783528416"/>
                  </a:ext>
                </a:extLst>
              </a:tr>
              <a:tr h="669153">
                <a:tc>
                  <a:txBody>
                    <a:bodyPr/>
                    <a:lstStyle/>
                    <a:p>
                      <a:r>
                        <a:rPr lang="en-US" sz="2000" b="1" dirty="0"/>
                        <a:t>Extensive</a:t>
                      </a:r>
                    </a:p>
                  </a:txBody>
                  <a:tcPr/>
                </a:tc>
                <a:tc>
                  <a:txBody>
                    <a:bodyPr/>
                    <a:lstStyle/>
                    <a:p>
                      <a:r>
                        <a:rPr lang="en-US" sz="2000" dirty="0"/>
                        <a:t>sugar</a:t>
                      </a:r>
                    </a:p>
                  </a:txBody>
                  <a:tcPr/>
                </a:tc>
                <a:tc>
                  <a:txBody>
                    <a:bodyPr/>
                    <a:lstStyle/>
                    <a:p>
                      <a:r>
                        <a:rPr lang="en-US" sz="2000" dirty="0"/>
                        <a:t>mass</a:t>
                      </a:r>
                    </a:p>
                  </a:txBody>
                  <a:tcPr/>
                </a:tc>
                <a:tc>
                  <a:txBody>
                    <a:bodyPr/>
                    <a:lstStyle/>
                    <a:p>
                      <a:r>
                        <a:rPr lang="en-US" sz="2000" dirty="0"/>
                        <a:t>heat</a:t>
                      </a:r>
                    </a:p>
                  </a:txBody>
                  <a:tcPr/>
                </a:tc>
                <a:extLst>
                  <a:ext uri="{0D108BD9-81ED-4DB2-BD59-A6C34878D82A}">
                    <a16:rowId xmlns:a16="http://schemas.microsoft.com/office/drawing/2014/main" val="2990215228"/>
                  </a:ext>
                </a:extLst>
              </a:tr>
              <a:tr h="669153">
                <a:tc>
                  <a:txBody>
                    <a:bodyPr/>
                    <a:lstStyle/>
                    <a:p>
                      <a:r>
                        <a:rPr lang="en-US" sz="2000" b="1" dirty="0"/>
                        <a:t>Intensive</a:t>
                      </a:r>
                    </a:p>
                  </a:txBody>
                  <a:tcPr/>
                </a:tc>
                <a:tc>
                  <a:txBody>
                    <a:bodyPr/>
                    <a:lstStyle/>
                    <a:p>
                      <a:r>
                        <a:rPr lang="en-US" sz="2000" dirty="0"/>
                        <a:t>sweetness</a:t>
                      </a:r>
                    </a:p>
                  </a:txBody>
                  <a:tcPr/>
                </a:tc>
                <a:tc>
                  <a:txBody>
                    <a:bodyPr/>
                    <a:lstStyle/>
                    <a:p>
                      <a:r>
                        <a:rPr lang="en-US" sz="2000" dirty="0"/>
                        <a:t>concentration</a:t>
                      </a:r>
                    </a:p>
                  </a:txBody>
                  <a:tcPr/>
                </a:tc>
                <a:tc>
                  <a:txBody>
                    <a:bodyPr/>
                    <a:lstStyle/>
                    <a:p>
                      <a:r>
                        <a:rPr lang="en-US" sz="2000" dirty="0"/>
                        <a:t>temperature</a:t>
                      </a:r>
                    </a:p>
                  </a:txBody>
                  <a:tcPr/>
                </a:tc>
                <a:extLst>
                  <a:ext uri="{0D108BD9-81ED-4DB2-BD59-A6C34878D82A}">
                    <a16:rowId xmlns:a16="http://schemas.microsoft.com/office/drawing/2014/main" val="2042966495"/>
                  </a:ext>
                </a:extLst>
              </a:tr>
              <a:tr h="907481">
                <a:tc>
                  <a:txBody>
                    <a:bodyPr/>
                    <a:lstStyle/>
                    <a:p>
                      <a:r>
                        <a:rPr lang="en-US" sz="2000" b="1" dirty="0"/>
                        <a:t>Relationship</a:t>
                      </a:r>
                    </a:p>
                  </a:txBody>
                  <a:tcPr/>
                </a:tc>
                <a:tc>
                  <a:txBody>
                    <a:bodyPr/>
                    <a:lstStyle/>
                    <a:p>
                      <a:r>
                        <a:rPr lang="en-US" sz="2000" dirty="0"/>
                        <a:t>lumps/cup</a:t>
                      </a:r>
                    </a:p>
                  </a:txBody>
                  <a:tcPr/>
                </a:tc>
                <a:tc>
                  <a:txBody>
                    <a:bodyPr/>
                    <a:lstStyle/>
                    <a:p>
                      <a:r>
                        <a:rPr lang="en-US" sz="2000" dirty="0"/>
                        <a:t>mass/volume</a:t>
                      </a:r>
                    </a:p>
                  </a:txBody>
                  <a:tcPr/>
                </a:tc>
                <a:tc>
                  <a:txBody>
                    <a:bodyPr/>
                    <a:lstStyle/>
                    <a:p>
                      <a:r>
                        <a:rPr lang="en-US" sz="2000" dirty="0"/>
                        <a:t>Heat/(density*specific heat capacity*volume)</a:t>
                      </a:r>
                    </a:p>
                  </a:txBody>
                  <a:tcPr/>
                </a:tc>
                <a:extLst>
                  <a:ext uri="{0D108BD9-81ED-4DB2-BD59-A6C34878D82A}">
                    <a16:rowId xmlns:a16="http://schemas.microsoft.com/office/drawing/2014/main" val="1544414273"/>
                  </a:ext>
                </a:extLst>
              </a:tr>
            </a:tbl>
          </a:graphicData>
        </a:graphic>
      </p:graphicFrame>
    </p:spTree>
    <p:extLst>
      <p:ext uri="{BB962C8B-B14F-4D97-AF65-F5344CB8AC3E}">
        <p14:creationId xmlns:p14="http://schemas.microsoft.com/office/powerpoint/2010/main" val="212615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Advection-Dispersion Equation Balance</a:t>
            </a:r>
          </a:p>
        </p:txBody>
      </p:sp>
      <p:sp>
        <p:nvSpPr>
          <p:cNvPr id="5" name="Slide Number Placeholder 4"/>
          <p:cNvSpPr>
            <a:spLocks noGrp="1"/>
          </p:cNvSpPr>
          <p:nvPr>
            <p:ph type="sldNum" sz="quarter" idx="11"/>
          </p:nvPr>
        </p:nvSpPr>
        <p:spPr/>
        <p:txBody>
          <a:bodyPr/>
          <a:lstStyle/>
          <a:p>
            <a:fld id="{9A257827-C34C-4251-B995-96C9C233CCC8}" type="slidenum">
              <a:rPr lang="en-US" smtClean="0"/>
              <a:pPr/>
              <a:t>3</a:t>
            </a:fld>
            <a:endParaRPr lang="en-US"/>
          </a:p>
        </p:txBody>
      </p:sp>
      <p:pic>
        <p:nvPicPr>
          <p:cNvPr id="7" name="Picture 6" descr="A picture containing screenshot&#10;&#10;Description automatically generated">
            <a:extLst>
              <a:ext uri="{FF2B5EF4-FFF2-40B4-BE49-F238E27FC236}">
                <a16:creationId xmlns:a16="http://schemas.microsoft.com/office/drawing/2014/main" id="{9F1FA42B-A669-25E1-E6D4-4CA675991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072" y="903188"/>
            <a:ext cx="10857704" cy="82562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FBBF3D67-A120-7C23-1885-33CC24285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072" y="1861400"/>
            <a:ext cx="10147091" cy="1976095"/>
          </a:xfrm>
          <a:prstGeom prst="rect">
            <a:avLst/>
          </a:prstGeom>
        </p:spPr>
      </p:pic>
      <p:pic>
        <p:nvPicPr>
          <p:cNvPr id="9" name="Picture 8">
            <a:extLst>
              <a:ext uri="{FF2B5EF4-FFF2-40B4-BE49-F238E27FC236}">
                <a16:creationId xmlns:a16="http://schemas.microsoft.com/office/drawing/2014/main" id="{8E8D0A33-88AB-F383-DB67-9F4CF491A131}"/>
              </a:ext>
            </a:extLst>
          </p:cNvPr>
          <p:cNvPicPr>
            <a:picLocks noChangeAspect="1"/>
          </p:cNvPicPr>
          <p:nvPr/>
        </p:nvPicPr>
        <p:blipFill>
          <a:blip r:embed="rId4"/>
          <a:stretch>
            <a:fillRect/>
          </a:stretch>
        </p:blipFill>
        <p:spPr>
          <a:xfrm>
            <a:off x="3406009" y="4028722"/>
            <a:ext cx="2838450" cy="2028825"/>
          </a:xfrm>
          <a:prstGeom prst="rect">
            <a:avLst/>
          </a:prstGeom>
        </p:spPr>
      </p:pic>
      <p:sp>
        <p:nvSpPr>
          <p:cNvPr id="10" name="TextBox 9">
            <a:extLst>
              <a:ext uri="{FF2B5EF4-FFF2-40B4-BE49-F238E27FC236}">
                <a16:creationId xmlns:a16="http://schemas.microsoft.com/office/drawing/2014/main" id="{737260C4-04C1-CF69-F479-5D7E742B4250}"/>
              </a:ext>
            </a:extLst>
          </p:cNvPr>
          <p:cNvSpPr txBox="1"/>
          <p:nvPr/>
        </p:nvSpPr>
        <p:spPr>
          <a:xfrm>
            <a:off x="426072" y="4383925"/>
            <a:ext cx="2838450" cy="1323439"/>
          </a:xfrm>
          <a:prstGeom prst="rect">
            <a:avLst/>
          </a:prstGeom>
          <a:noFill/>
        </p:spPr>
        <p:txBody>
          <a:bodyPr wrap="square" rtlCol="0">
            <a:spAutoFit/>
          </a:bodyPr>
          <a:lstStyle/>
          <a:p>
            <a:r>
              <a:rPr lang="en-US" sz="2000" dirty="0"/>
              <a:t>Substitute H into the equation for </a:t>
            </a:r>
            <a:r>
              <a:rPr lang="az-Cyrl-AZ" sz="2000" dirty="0"/>
              <a:t>Ф</a:t>
            </a:r>
            <a:r>
              <a:rPr lang="en-US" sz="2000" dirty="0"/>
              <a:t>, which relates to temperature as: </a:t>
            </a:r>
          </a:p>
        </p:txBody>
      </p:sp>
      <p:pic>
        <p:nvPicPr>
          <p:cNvPr id="11" name="Picture 10">
            <a:extLst>
              <a:ext uri="{FF2B5EF4-FFF2-40B4-BE49-F238E27FC236}">
                <a16:creationId xmlns:a16="http://schemas.microsoft.com/office/drawing/2014/main" id="{6A5A3D81-7304-6540-42A3-C5573CFC921D}"/>
              </a:ext>
            </a:extLst>
          </p:cNvPr>
          <p:cNvPicPr>
            <a:picLocks noChangeAspect="1"/>
          </p:cNvPicPr>
          <p:nvPr/>
        </p:nvPicPr>
        <p:blipFill rotWithShape="1">
          <a:blip r:embed="rId5"/>
          <a:srcRect t="7131"/>
          <a:stretch/>
        </p:blipFill>
        <p:spPr>
          <a:xfrm>
            <a:off x="7380305" y="3946083"/>
            <a:ext cx="4567189" cy="2111464"/>
          </a:xfrm>
          <a:prstGeom prst="rect">
            <a:avLst/>
          </a:prstGeom>
        </p:spPr>
      </p:pic>
      <p:sp>
        <p:nvSpPr>
          <p:cNvPr id="12" name="TextBox 11">
            <a:extLst>
              <a:ext uri="{FF2B5EF4-FFF2-40B4-BE49-F238E27FC236}">
                <a16:creationId xmlns:a16="http://schemas.microsoft.com/office/drawing/2014/main" id="{B131588D-E8A5-B5D4-20A9-DD64E70BCEEF}"/>
              </a:ext>
            </a:extLst>
          </p:cNvPr>
          <p:cNvSpPr txBox="1"/>
          <p:nvPr/>
        </p:nvSpPr>
        <p:spPr>
          <a:xfrm>
            <a:off x="6385946" y="4801760"/>
            <a:ext cx="1008688" cy="400110"/>
          </a:xfrm>
          <a:prstGeom prst="rect">
            <a:avLst/>
          </a:prstGeom>
          <a:noFill/>
        </p:spPr>
        <p:txBody>
          <a:bodyPr wrap="square" rtlCol="0">
            <a:spAutoFit/>
          </a:bodyPr>
          <a:lstStyle/>
          <a:p>
            <a:r>
              <a:rPr lang="en-US" sz="2000" dirty="0"/>
              <a:t>Units:</a:t>
            </a:r>
          </a:p>
        </p:txBody>
      </p:sp>
    </p:spTree>
    <p:extLst>
      <p:ext uri="{BB962C8B-B14F-4D97-AF65-F5344CB8AC3E}">
        <p14:creationId xmlns:p14="http://schemas.microsoft.com/office/powerpoint/2010/main" val="2780144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744" y="199234"/>
            <a:ext cx="11176000" cy="806451"/>
          </a:xfrm>
        </p:spPr>
        <p:txBody>
          <a:bodyPr/>
          <a:lstStyle/>
          <a:p>
            <a:r>
              <a:rPr lang="en-US" dirty="0">
                <a:solidFill>
                  <a:schemeClr val="tx1"/>
                </a:solidFill>
                <a:latin typeface="+mj-lt"/>
                <a:cs typeface="Times New Roman" panose="02020603050405020304" pitchFamily="18" charset="0"/>
              </a:rPr>
              <a:t>Rates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4</a:t>
            </a:fld>
            <a:endParaRPr lang="en-US"/>
          </a:p>
        </p:txBody>
      </p:sp>
      <p:pic>
        <p:nvPicPr>
          <p:cNvPr id="7" name="Picture 6">
            <a:extLst>
              <a:ext uri="{FF2B5EF4-FFF2-40B4-BE49-F238E27FC236}">
                <a16:creationId xmlns:a16="http://schemas.microsoft.com/office/drawing/2014/main" id="{B263F387-9C6D-F4C9-84BD-8BE086FF8242}"/>
              </a:ext>
            </a:extLst>
          </p:cNvPr>
          <p:cNvPicPr>
            <a:picLocks noChangeAspect="1"/>
          </p:cNvPicPr>
          <p:nvPr/>
        </p:nvPicPr>
        <p:blipFill>
          <a:blip r:embed="rId2"/>
          <a:stretch>
            <a:fillRect/>
          </a:stretch>
        </p:blipFill>
        <p:spPr>
          <a:xfrm>
            <a:off x="560265" y="1005685"/>
            <a:ext cx="6844406" cy="5163324"/>
          </a:xfrm>
          <a:prstGeom prst="rect">
            <a:avLst/>
          </a:prstGeom>
        </p:spPr>
      </p:pic>
      <p:sp>
        <p:nvSpPr>
          <p:cNvPr id="8" name="TextBox 7">
            <a:extLst>
              <a:ext uri="{FF2B5EF4-FFF2-40B4-BE49-F238E27FC236}">
                <a16:creationId xmlns:a16="http://schemas.microsoft.com/office/drawing/2014/main" id="{0DC677B9-D7DC-5C5A-242C-F50DC96BFE8E}"/>
              </a:ext>
            </a:extLst>
          </p:cNvPr>
          <p:cNvSpPr txBox="1"/>
          <p:nvPr/>
        </p:nvSpPr>
        <p:spPr>
          <a:xfrm>
            <a:off x="7714445" y="1005685"/>
            <a:ext cx="3867955" cy="1569660"/>
          </a:xfrm>
          <a:prstGeom prst="rect">
            <a:avLst/>
          </a:prstGeom>
          <a:noFill/>
        </p:spPr>
        <p:txBody>
          <a:bodyPr wrap="square" rtlCol="0">
            <a:spAutoFit/>
          </a:bodyPr>
          <a:lstStyle/>
          <a:p>
            <a:r>
              <a:rPr lang="en-US" dirty="0"/>
              <a:t>Blue slide images from Heat, Temperature, and Stratification lecture, Steve Chapra (2019)</a:t>
            </a:r>
          </a:p>
        </p:txBody>
      </p:sp>
    </p:spTree>
    <p:extLst>
      <p:ext uri="{BB962C8B-B14F-4D97-AF65-F5344CB8AC3E}">
        <p14:creationId xmlns:p14="http://schemas.microsoft.com/office/powerpoint/2010/main" val="3393486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840" y="213888"/>
            <a:ext cx="11176000" cy="806451"/>
          </a:xfrm>
        </p:spPr>
        <p:txBody>
          <a:bodyPr/>
          <a:lstStyle/>
          <a:p>
            <a:r>
              <a:rPr lang="en-US" dirty="0">
                <a:solidFill>
                  <a:schemeClr val="tx1"/>
                </a:solidFill>
                <a:latin typeface="+mj-lt"/>
                <a:cs typeface="Times New Roman" panose="02020603050405020304" pitchFamily="18" charset="0"/>
              </a:rPr>
              <a:t>Sources and Sinks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5</a:t>
            </a:fld>
            <a:endParaRPr lang="en-US"/>
          </a:p>
        </p:txBody>
      </p:sp>
      <p:pic>
        <p:nvPicPr>
          <p:cNvPr id="8" name="Picture 7">
            <a:extLst>
              <a:ext uri="{FF2B5EF4-FFF2-40B4-BE49-F238E27FC236}">
                <a16:creationId xmlns:a16="http://schemas.microsoft.com/office/drawing/2014/main" id="{8A506082-EFC7-3702-6000-8A01B1AEB5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94190" y="1103728"/>
            <a:ext cx="7134957" cy="4464928"/>
          </a:xfrm>
          <a:prstGeom prst="rect">
            <a:avLst/>
          </a:prstGeom>
          <a:solidFill>
            <a:schemeClr val="bg1"/>
          </a:solidFill>
          <a:ln w="3175">
            <a:solidFill>
              <a:schemeClr val="tx1"/>
            </a:solidFill>
          </a:ln>
        </p:spPr>
      </p:pic>
      <p:sp>
        <p:nvSpPr>
          <p:cNvPr id="9" name="TextBox 8">
            <a:extLst>
              <a:ext uri="{FF2B5EF4-FFF2-40B4-BE49-F238E27FC236}">
                <a16:creationId xmlns:a16="http://schemas.microsoft.com/office/drawing/2014/main" id="{627B2ABF-EA40-0ABC-9F30-26758F5E2E65}"/>
              </a:ext>
            </a:extLst>
          </p:cNvPr>
          <p:cNvSpPr txBox="1"/>
          <p:nvPr/>
        </p:nvSpPr>
        <p:spPr>
          <a:xfrm>
            <a:off x="6204696" y="5590162"/>
            <a:ext cx="4642102" cy="338554"/>
          </a:xfrm>
          <a:prstGeom prst="rect">
            <a:avLst/>
          </a:prstGeom>
          <a:noFill/>
        </p:spPr>
        <p:txBody>
          <a:bodyPr wrap="square" rtlCol="0">
            <a:spAutoFit/>
          </a:bodyPr>
          <a:lstStyle/>
          <a:p>
            <a:pPr algn="ctr"/>
            <a:r>
              <a:rPr lang="en-US" sz="1600" dirty="0"/>
              <a:t>Source: CE-QUAL-W2 User’s Manual</a:t>
            </a:r>
          </a:p>
        </p:txBody>
      </p:sp>
      <p:sp>
        <p:nvSpPr>
          <p:cNvPr id="3" name="Content Placeholder 2">
            <a:extLst>
              <a:ext uri="{FF2B5EF4-FFF2-40B4-BE49-F238E27FC236}">
                <a16:creationId xmlns:a16="http://schemas.microsoft.com/office/drawing/2014/main" id="{71908328-6CFB-762E-1EA2-F7C96B102D90}"/>
              </a:ext>
            </a:extLst>
          </p:cNvPr>
          <p:cNvSpPr>
            <a:spLocks noGrp="1"/>
          </p:cNvSpPr>
          <p:nvPr/>
        </p:nvSpPr>
        <p:spPr bwMode="auto">
          <a:xfrm>
            <a:off x="516306" y="1101717"/>
            <a:ext cx="4158650" cy="42208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1" fontAlgn="base" hangingPunct="1">
              <a:spcBef>
                <a:spcPts val="225"/>
              </a:spcBef>
              <a:spcAft>
                <a:spcPct val="0"/>
              </a:spcAft>
              <a:buClr>
                <a:srgbClr val="FF0000"/>
              </a:buClr>
              <a:buFont typeface="Wingdings" panose="05000000000000000000" pitchFamily="2" charset="2"/>
              <a:buNone/>
              <a:defRPr sz="18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5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5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5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b="0" dirty="0">
                <a:solidFill>
                  <a:schemeClr val="tx1"/>
                </a:solidFill>
                <a:latin typeface="+mn-lt"/>
              </a:rPr>
              <a:t>Sources:</a:t>
            </a:r>
          </a:p>
          <a:p>
            <a:pPr marL="285750" indent="-285750">
              <a:buClr>
                <a:schemeClr val="tx1"/>
              </a:buClr>
              <a:buFont typeface="Arial" panose="020B0604020202020204" pitchFamily="34" charset="0"/>
              <a:buChar char="•"/>
            </a:pPr>
            <a:r>
              <a:rPr lang="en-US" b="0" dirty="0">
                <a:solidFill>
                  <a:schemeClr val="tx1"/>
                </a:solidFill>
                <a:latin typeface="+mn-lt"/>
              </a:rPr>
              <a:t>Short-wave solar radiation</a:t>
            </a:r>
          </a:p>
          <a:p>
            <a:pPr marL="285750" indent="-285750">
              <a:buClr>
                <a:schemeClr val="tx1"/>
              </a:buClr>
              <a:buFont typeface="Arial" panose="020B0604020202020204" pitchFamily="34" charset="0"/>
              <a:buChar char="•"/>
            </a:pPr>
            <a:r>
              <a:rPr lang="en-US" b="0" dirty="0">
                <a:solidFill>
                  <a:schemeClr val="tx1"/>
                </a:solidFill>
                <a:latin typeface="+mn-lt"/>
              </a:rPr>
              <a:t>Long-wave atmospheric radiation</a:t>
            </a:r>
          </a:p>
          <a:p>
            <a:pPr marL="285750" indent="-285750">
              <a:buClr>
                <a:schemeClr val="tx1"/>
              </a:buClr>
              <a:buFont typeface="Arial" panose="020B0604020202020204" pitchFamily="34" charset="0"/>
              <a:buChar char="•"/>
            </a:pPr>
            <a:r>
              <a:rPr lang="en-US" b="0" dirty="0">
                <a:solidFill>
                  <a:schemeClr val="tx1"/>
                </a:solidFill>
                <a:latin typeface="+mn-lt"/>
              </a:rPr>
              <a:t>Conduction of heat from the atmosphere to the water</a:t>
            </a:r>
          </a:p>
          <a:p>
            <a:pPr marL="285750" indent="-285750">
              <a:buClr>
                <a:schemeClr val="tx1"/>
              </a:buClr>
              <a:buFont typeface="Arial" panose="020B0604020202020204" pitchFamily="34" charset="0"/>
              <a:buChar char="•"/>
            </a:pPr>
            <a:r>
              <a:rPr lang="en-US" b="0" dirty="0">
                <a:solidFill>
                  <a:schemeClr val="tx1"/>
                </a:solidFill>
                <a:latin typeface="+mn-lt"/>
              </a:rPr>
              <a:t>Direct heat inputs</a:t>
            </a:r>
          </a:p>
          <a:p>
            <a:pPr marL="285750" indent="-285750">
              <a:buClr>
                <a:schemeClr val="tx1"/>
              </a:buClr>
              <a:buFont typeface="Arial" panose="020B0604020202020204" pitchFamily="34" charset="0"/>
              <a:buChar char="•"/>
            </a:pPr>
            <a:endParaRPr lang="en-US" b="0" dirty="0">
              <a:solidFill>
                <a:schemeClr val="tx1"/>
              </a:solidFill>
              <a:latin typeface="+mn-lt"/>
            </a:endParaRPr>
          </a:p>
          <a:p>
            <a:pPr>
              <a:buClr>
                <a:schemeClr val="tx1"/>
              </a:buClr>
            </a:pPr>
            <a:r>
              <a:rPr lang="en-US" b="0" dirty="0">
                <a:solidFill>
                  <a:schemeClr val="tx1"/>
                </a:solidFill>
                <a:latin typeface="+mn-lt"/>
              </a:rPr>
              <a:t>Sinks:</a:t>
            </a:r>
          </a:p>
          <a:p>
            <a:pPr marL="285750" indent="-285750">
              <a:buClr>
                <a:schemeClr val="tx1"/>
              </a:buClr>
              <a:buFont typeface="Arial" panose="020B0604020202020204" pitchFamily="34" charset="0"/>
              <a:buChar char="•"/>
            </a:pPr>
            <a:r>
              <a:rPr lang="en-US" b="0" dirty="0">
                <a:solidFill>
                  <a:schemeClr val="tx1"/>
                </a:solidFill>
                <a:latin typeface="+mn-lt"/>
              </a:rPr>
              <a:t>Long-wave radiation emitted by the water</a:t>
            </a:r>
          </a:p>
          <a:p>
            <a:pPr marL="285750" indent="-285750">
              <a:buClr>
                <a:schemeClr val="tx1"/>
              </a:buClr>
              <a:buFont typeface="Arial" panose="020B0604020202020204" pitchFamily="34" charset="0"/>
              <a:buChar char="•"/>
            </a:pPr>
            <a:r>
              <a:rPr lang="en-US" b="0" dirty="0">
                <a:solidFill>
                  <a:schemeClr val="tx1"/>
                </a:solidFill>
                <a:latin typeface="+mn-lt"/>
              </a:rPr>
              <a:t>Evaporation</a:t>
            </a:r>
          </a:p>
          <a:p>
            <a:pPr marL="285750" indent="-285750">
              <a:buClr>
                <a:schemeClr val="tx1"/>
              </a:buClr>
              <a:buFont typeface="Arial" panose="020B0604020202020204" pitchFamily="34" charset="0"/>
              <a:buChar char="•"/>
            </a:pPr>
            <a:r>
              <a:rPr lang="en-US" b="0" dirty="0">
                <a:solidFill>
                  <a:schemeClr val="tx1"/>
                </a:solidFill>
                <a:latin typeface="+mn-lt"/>
              </a:rPr>
              <a:t>Conduction of heat from the water to the atmosphere</a:t>
            </a:r>
          </a:p>
          <a:p>
            <a:pPr marL="285750" indent="-285750">
              <a:buClr>
                <a:schemeClr val="tx1"/>
              </a:buClr>
              <a:buFont typeface="Arial" panose="020B0604020202020204" pitchFamily="34" charset="0"/>
              <a:buChar char="•"/>
            </a:pPr>
            <a:endParaRPr lang="en-US" b="0" dirty="0">
              <a:solidFill>
                <a:schemeClr val="tx1"/>
              </a:solidFill>
              <a:latin typeface="+mn-lt"/>
            </a:endParaRPr>
          </a:p>
          <a:p>
            <a:pPr marL="285750" indent="-285750">
              <a:buClr>
                <a:schemeClr val="tx1"/>
              </a:buClr>
              <a:buFont typeface="Arial" panose="020B0604020202020204" pitchFamily="34" charset="0"/>
              <a:buChar char="•"/>
            </a:pPr>
            <a:endParaRPr lang="en-US" b="0" dirty="0">
              <a:solidFill>
                <a:schemeClr val="tx1"/>
              </a:solidFill>
              <a:latin typeface="+mn-lt"/>
            </a:endParaRPr>
          </a:p>
          <a:p>
            <a:pPr marL="285750" indent="-285750">
              <a:buClr>
                <a:schemeClr val="tx1"/>
              </a:buClr>
              <a:buFont typeface="Arial" panose="020B0604020202020204" pitchFamily="34" charset="0"/>
              <a:buChar char="•"/>
            </a:pPr>
            <a:endParaRPr lang="en-US" b="0" dirty="0">
              <a:solidFill>
                <a:schemeClr val="tx1"/>
              </a:solidFill>
              <a:latin typeface="+mn-lt"/>
            </a:endParaRPr>
          </a:p>
          <a:p>
            <a:pPr marL="285750" indent="-285750">
              <a:buClr>
                <a:schemeClr val="tx1"/>
              </a:buClr>
              <a:buFont typeface="Arial" panose="020B0604020202020204" pitchFamily="34" charset="0"/>
              <a:buChar char="•"/>
            </a:pPr>
            <a:endParaRPr lang="en-US" b="0" dirty="0">
              <a:solidFill>
                <a:schemeClr val="tx1"/>
              </a:solidFill>
              <a:latin typeface="+mn-lt"/>
            </a:endParaRPr>
          </a:p>
          <a:p>
            <a:endParaRPr lang="en-US" b="0" dirty="0">
              <a:solidFill>
                <a:schemeClr val="tx1"/>
              </a:solidFill>
              <a:latin typeface="+mn-lt"/>
            </a:endParaRPr>
          </a:p>
          <a:p>
            <a:endParaRPr lang="en-US" b="0" dirty="0">
              <a:solidFill>
                <a:schemeClr val="tx1"/>
              </a:solidFill>
              <a:latin typeface="+mn-lt"/>
            </a:endParaRPr>
          </a:p>
        </p:txBody>
      </p:sp>
    </p:spTree>
    <p:extLst>
      <p:ext uri="{BB962C8B-B14F-4D97-AF65-F5344CB8AC3E}">
        <p14:creationId xmlns:p14="http://schemas.microsoft.com/office/powerpoint/2010/main" val="3175237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763" y="177253"/>
            <a:ext cx="11176000" cy="806451"/>
          </a:xfrm>
        </p:spPr>
        <p:txBody>
          <a:bodyPr/>
          <a:lstStyle/>
          <a:p>
            <a:r>
              <a:rPr lang="en-US" dirty="0">
                <a:solidFill>
                  <a:schemeClr val="tx1"/>
                </a:solidFill>
                <a:latin typeface="+mj-lt"/>
                <a:cs typeface="Times New Roman" panose="02020603050405020304" pitchFamily="18" charset="0"/>
              </a:rPr>
              <a:t>Energy Balance</a:t>
            </a:r>
          </a:p>
        </p:txBody>
      </p:sp>
      <p:sp>
        <p:nvSpPr>
          <p:cNvPr id="5" name="Slide Number Placeholder 4"/>
          <p:cNvSpPr>
            <a:spLocks noGrp="1"/>
          </p:cNvSpPr>
          <p:nvPr>
            <p:ph type="sldNum" sz="quarter" idx="11"/>
          </p:nvPr>
        </p:nvSpPr>
        <p:spPr/>
        <p:txBody>
          <a:bodyPr/>
          <a:lstStyle/>
          <a:p>
            <a:fld id="{9A257827-C34C-4251-B995-96C9C233CCC8}" type="slidenum">
              <a:rPr lang="en-US" smtClean="0"/>
              <a:pPr/>
              <a:t>6</a:t>
            </a:fld>
            <a:endParaRPr lang="en-US"/>
          </a:p>
        </p:txBody>
      </p:sp>
      <p:pic>
        <p:nvPicPr>
          <p:cNvPr id="8" name="Content Placeholder 4">
            <a:extLst>
              <a:ext uri="{FF2B5EF4-FFF2-40B4-BE49-F238E27FC236}">
                <a16:creationId xmlns:a16="http://schemas.microsoft.com/office/drawing/2014/main" id="{1AB917D0-983A-FE44-4C7D-E67A47CBC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293755" y="1015652"/>
            <a:ext cx="9660412" cy="4126998"/>
          </a:xfrm>
          <a:prstGeom prst="rect">
            <a:avLst/>
          </a:prstGeom>
          <a:noFill/>
          <a:ln w="9525">
            <a:noFill/>
            <a:miter lim="800000"/>
            <a:headEnd/>
            <a:tailEnd/>
          </a:ln>
        </p:spPr>
      </p:pic>
      <p:sp>
        <p:nvSpPr>
          <p:cNvPr id="9" name="TextBox 8">
            <a:extLst>
              <a:ext uri="{FF2B5EF4-FFF2-40B4-BE49-F238E27FC236}">
                <a16:creationId xmlns:a16="http://schemas.microsoft.com/office/drawing/2014/main" id="{2E207759-A176-60AD-6F0D-DE8B1BCC49B7}"/>
              </a:ext>
            </a:extLst>
          </p:cNvPr>
          <p:cNvSpPr txBox="1"/>
          <p:nvPr/>
        </p:nvSpPr>
        <p:spPr>
          <a:xfrm>
            <a:off x="2612601" y="5171188"/>
            <a:ext cx="7220546" cy="400110"/>
          </a:xfrm>
          <a:prstGeom prst="rect">
            <a:avLst/>
          </a:prstGeom>
          <a:noFill/>
        </p:spPr>
        <p:txBody>
          <a:bodyPr wrap="square" rtlCol="0">
            <a:spAutoFit/>
          </a:bodyPr>
          <a:lstStyle/>
          <a:p>
            <a:pPr algn="ctr"/>
            <a:r>
              <a:rPr lang="en-US" sz="2000" dirty="0"/>
              <a:t>From ERDC-EL TR-16-1</a:t>
            </a:r>
          </a:p>
        </p:txBody>
      </p:sp>
    </p:spTree>
    <p:extLst>
      <p:ext uri="{BB962C8B-B14F-4D97-AF65-F5344CB8AC3E}">
        <p14:creationId xmlns:p14="http://schemas.microsoft.com/office/powerpoint/2010/main" val="509399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782" y="235869"/>
            <a:ext cx="11176000" cy="806451"/>
          </a:xfrm>
        </p:spPr>
        <p:txBody>
          <a:bodyPr/>
          <a:lstStyle/>
          <a:p>
            <a:r>
              <a:rPr lang="en-US" dirty="0">
                <a:solidFill>
                  <a:schemeClr val="tx1"/>
                </a:solidFill>
                <a:latin typeface="+mj-lt"/>
                <a:cs typeface="Times New Roman" panose="02020603050405020304" pitchFamily="18" charset="0"/>
              </a:rPr>
              <a:t>Radiation</a:t>
            </a:r>
          </a:p>
        </p:txBody>
      </p:sp>
      <p:sp>
        <p:nvSpPr>
          <p:cNvPr id="3" name="Content Placeholder 2"/>
          <p:cNvSpPr>
            <a:spLocks noGrp="1"/>
          </p:cNvSpPr>
          <p:nvPr>
            <p:ph idx="1"/>
          </p:nvPr>
        </p:nvSpPr>
        <p:spPr>
          <a:xfrm>
            <a:off x="406400" y="1008014"/>
            <a:ext cx="11176000" cy="4220809"/>
          </a:xfrm>
        </p:spPr>
        <p:txBody>
          <a:bodyPr/>
          <a:lstStyle/>
          <a:p>
            <a:r>
              <a:rPr lang="en-US" sz="2000" b="0" dirty="0">
                <a:solidFill>
                  <a:schemeClr val="tx1"/>
                </a:solidFill>
                <a:latin typeface="+mn-lt"/>
                <a:ea typeface="ＭＳ Ｐゴシック"/>
                <a:cs typeface="Arial"/>
              </a:rPr>
              <a:t>Everything that has a temperature gives off electromagnetic radiation (light). </a:t>
            </a:r>
            <a:endParaRPr lang="en-US">
              <a:solidFill>
                <a:schemeClr val="tx1"/>
              </a:solidFill>
              <a:ea typeface="ＭＳ Ｐゴシック"/>
              <a:cs typeface="Arial"/>
            </a:endParaRPr>
          </a:p>
          <a:p>
            <a:endParaRPr lang="en-US" sz="2000" b="0" dirty="0">
              <a:solidFill>
                <a:schemeClr val="tx1"/>
              </a:solidFill>
              <a:latin typeface="+mn-lt"/>
              <a:ea typeface="ＭＳ Ｐゴシック"/>
              <a:cs typeface="Arial"/>
            </a:endParaRPr>
          </a:p>
          <a:p>
            <a:r>
              <a:rPr lang="en-US" sz="2000" b="0" dirty="0">
                <a:solidFill>
                  <a:schemeClr val="tx1"/>
                </a:solidFill>
                <a:latin typeface="+mn-lt"/>
                <a:ea typeface="ＭＳ Ｐゴシック"/>
                <a:cs typeface="Arial"/>
              </a:rPr>
              <a:t>Shortwave radiation contains higher amounts of energy, and longwave radiation contains a smaller amount of energy. </a:t>
            </a:r>
            <a:endParaRPr lang="en-US">
              <a:solidFill>
                <a:schemeClr val="tx1"/>
              </a:solidFill>
              <a:ea typeface="ＭＳ Ｐゴシック"/>
              <a:cs typeface="Arial"/>
            </a:endParaRPr>
          </a:p>
          <a:p>
            <a:endParaRPr lang="en-US" sz="2000" b="0" dirty="0">
              <a:solidFill>
                <a:schemeClr val="tx1"/>
              </a:solidFill>
              <a:latin typeface="+mn-lt"/>
              <a:ea typeface="ＭＳ Ｐゴシック"/>
              <a:cs typeface="Arial"/>
            </a:endParaRPr>
          </a:p>
          <a:p>
            <a:r>
              <a:rPr lang="en-US" sz="2000" b="0" dirty="0">
                <a:solidFill>
                  <a:schemeClr val="tx1"/>
                </a:solidFill>
                <a:latin typeface="+mn-lt"/>
                <a:ea typeface="ＭＳ Ｐゴシック"/>
                <a:cs typeface="Arial"/>
              </a:rPr>
              <a:t>Therefore, the sun gives off shortwave radiation, as it is extremely hot and has a lot of energy to give. </a:t>
            </a:r>
            <a:endParaRPr lang="en-US">
              <a:solidFill>
                <a:schemeClr val="tx1"/>
              </a:solidFill>
              <a:ea typeface="ＭＳ Ｐゴシック"/>
              <a:cs typeface="Arial"/>
            </a:endParaRPr>
          </a:p>
          <a:p>
            <a:endParaRPr lang="en-US" sz="2000" b="0" dirty="0">
              <a:solidFill>
                <a:schemeClr val="tx1"/>
              </a:solidFill>
              <a:latin typeface="+mn-lt"/>
              <a:ea typeface="ＭＳ Ｐゴシック"/>
              <a:cs typeface="Arial"/>
            </a:endParaRPr>
          </a:p>
          <a:p>
            <a:r>
              <a:rPr lang="en-US" sz="2000" b="0" dirty="0">
                <a:solidFill>
                  <a:schemeClr val="tx1"/>
                </a:solidFill>
                <a:latin typeface="+mn-lt"/>
                <a:ea typeface="ＭＳ Ｐゴシック"/>
                <a:cs typeface="Arial"/>
              </a:rPr>
              <a:t>On the other hand, Earth’s energy is emitted as longwave radiation, as it is much cooler but still emits radiation.</a:t>
            </a:r>
            <a:endParaRPr lang="en-US">
              <a:solidFill>
                <a:schemeClr val="tx1"/>
              </a:solidFill>
              <a:ea typeface="ＭＳ Ｐゴシック"/>
              <a:cs typeface="Arial"/>
            </a:endParaRPr>
          </a:p>
          <a:p>
            <a:endParaRPr lang="en-US" sz="2000" b="0" dirty="0">
              <a:solidFill>
                <a:schemeClr val="tx1"/>
              </a:solidFill>
              <a:latin typeface="+mn-lt"/>
            </a:endParaRPr>
          </a:p>
          <a:p>
            <a:r>
              <a:rPr lang="en-US" sz="1600" b="0" dirty="0">
                <a:solidFill>
                  <a:schemeClr val="tx1"/>
                </a:solidFill>
                <a:latin typeface="+mn-lt"/>
              </a:rPr>
              <a:t>Source: North Carolina Climate Office</a:t>
            </a:r>
          </a:p>
          <a:p>
            <a:endParaRPr lang="en-US" sz="2000" b="0" dirty="0">
              <a:solidFill>
                <a:schemeClr val="tx1"/>
              </a:solidFill>
              <a:latin typeface="+mn-lt"/>
            </a:endParaRPr>
          </a:p>
          <a:p>
            <a:endParaRPr lang="en-US" sz="20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7</a:t>
            </a:fld>
            <a:endParaRPr lang="en-US"/>
          </a:p>
        </p:txBody>
      </p:sp>
    </p:spTree>
    <p:extLst>
      <p:ext uri="{BB962C8B-B14F-4D97-AF65-F5344CB8AC3E}">
        <p14:creationId xmlns:p14="http://schemas.microsoft.com/office/powerpoint/2010/main" val="2054598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Latent vs. Sensible Heat</a:t>
            </a:r>
          </a:p>
        </p:txBody>
      </p:sp>
      <p:sp>
        <p:nvSpPr>
          <p:cNvPr id="3" name="Content Placeholder 2"/>
          <p:cNvSpPr>
            <a:spLocks noGrp="1"/>
          </p:cNvSpPr>
          <p:nvPr>
            <p:ph idx="1"/>
          </p:nvPr>
        </p:nvSpPr>
        <p:spPr>
          <a:xfrm>
            <a:off x="406400" y="1008014"/>
            <a:ext cx="11176000" cy="4903389"/>
          </a:xfrm>
        </p:spPr>
        <p:txBody>
          <a:bodyPr/>
          <a:lstStyle/>
          <a:p>
            <a:r>
              <a:rPr lang="en-US" sz="2000" b="0" dirty="0">
                <a:solidFill>
                  <a:schemeClr val="tx1"/>
                </a:solidFill>
                <a:latin typeface="+mn-lt"/>
                <a:ea typeface="ＭＳ Ｐゴシック"/>
                <a:cs typeface="Arial"/>
              </a:rPr>
              <a:t>Sensible Heat:</a:t>
            </a:r>
          </a:p>
          <a:p>
            <a:r>
              <a:rPr lang="en-US" b="0" dirty="0">
                <a:solidFill>
                  <a:schemeClr val="tx1"/>
                </a:solidFill>
                <a:latin typeface="+mn-lt"/>
                <a:ea typeface="ＭＳ Ｐゴシック"/>
                <a:cs typeface="Arial"/>
              </a:rPr>
              <a:t>Sensible heat is when energy is transferred as heat to an object, changing the temperature but not its state. If you can measure the temperature of the heat, it is sensible. A body (solid, liquid, or gas) of mass, m, and specific heat, c, is heated to change its temperature from T1 to T2 without changing its state. Indeed, the volume or the pressure of the body is unchanged. The energy received by the body responsible for its risen temperature is given by the relation:</a:t>
            </a:r>
          </a:p>
          <a:p>
            <a:endParaRPr lang="en-US" b="0" dirty="0">
              <a:solidFill>
                <a:schemeClr val="tx1"/>
              </a:solidFill>
              <a:latin typeface="+mn-lt"/>
              <a:ea typeface="ＭＳ Ｐゴシック"/>
              <a:cs typeface="Arial"/>
            </a:endParaRPr>
          </a:p>
          <a:p>
            <a:pPr marL="914400" lvl="1" indent="-342900">
              <a:buClr>
                <a:schemeClr val="tx1"/>
              </a:buClr>
              <a:buFont typeface="Arial" panose="020B0604020202020204" pitchFamily="34" charset="0"/>
              <a:buChar char="•"/>
            </a:pPr>
            <a:r>
              <a:rPr lang="en-US" b="0" dirty="0">
                <a:solidFill>
                  <a:schemeClr val="tx1"/>
                </a:solidFill>
                <a:latin typeface="+mn-lt"/>
              </a:rPr>
              <a:t>Q = m*c*(T2 – T1), in joules</a:t>
            </a:r>
            <a:endParaRPr lang="en-US" b="0" dirty="0">
              <a:solidFill>
                <a:schemeClr val="tx1"/>
              </a:solidFill>
              <a:latin typeface="+mn-lt"/>
              <a:ea typeface="ＭＳ Ｐゴシック" charset="0"/>
            </a:endParaRPr>
          </a:p>
          <a:p>
            <a:pPr marL="914400" lvl="1" indent="-342900">
              <a:buClr>
                <a:schemeClr val="tx1"/>
              </a:buClr>
              <a:buFont typeface="Arial" panose="020B0604020202020204" pitchFamily="34" charset="0"/>
              <a:buChar char="•"/>
            </a:pPr>
            <a:r>
              <a:rPr lang="en-US" b="0" dirty="0">
                <a:solidFill>
                  <a:schemeClr val="tx1"/>
                </a:solidFill>
                <a:latin typeface="+mn-lt"/>
              </a:rPr>
              <a:t>Q = m*c*(T2 – T1)*1055.06, in BTU</a:t>
            </a:r>
            <a:endParaRPr lang="en-US" b="0" dirty="0">
              <a:solidFill>
                <a:schemeClr val="tx1"/>
              </a:solidFill>
              <a:latin typeface="+mn-lt"/>
              <a:ea typeface="ＭＳ Ｐゴシック" charset="0"/>
            </a:endParaRPr>
          </a:p>
          <a:p>
            <a:endParaRPr lang="en-US" sz="2400" b="0" dirty="0">
              <a:solidFill>
                <a:schemeClr val="tx1"/>
              </a:solidFill>
            </a:endParaRPr>
          </a:p>
          <a:p>
            <a:r>
              <a:rPr lang="en-US" sz="2000" b="0" dirty="0">
                <a:solidFill>
                  <a:schemeClr val="tx1">
                    <a:lumMod val="85000"/>
                    <a:lumOff val="15000"/>
                  </a:schemeClr>
                </a:solidFill>
                <a:latin typeface="Arial"/>
                <a:ea typeface="ＭＳ Ｐゴシック"/>
                <a:cs typeface="Arial"/>
              </a:rPr>
              <a:t>Latent Heat:</a:t>
            </a:r>
          </a:p>
          <a:p>
            <a:r>
              <a:rPr lang="en-US" b="0" dirty="0">
                <a:solidFill>
                  <a:schemeClr val="tx1">
                    <a:lumMod val="85000"/>
                    <a:lumOff val="15000"/>
                  </a:schemeClr>
                </a:solidFill>
                <a:latin typeface="+mn-lt"/>
                <a:ea typeface="ＭＳ Ｐゴシック"/>
                <a:cs typeface="Arial"/>
              </a:rPr>
              <a:t>In contrast to sensible heat, latent heat is the energy released or absorbed that changes the state of a body during a constant temperature process. This process leaves temperature unaffected – it won’t get higher or lower. The most common forms of latent heat are fusion at vaporization.</a:t>
            </a:r>
          </a:p>
          <a:p>
            <a:endParaRPr lang="en-US" sz="2000" b="0" dirty="0">
              <a:solidFill>
                <a:schemeClr val="tx1">
                  <a:lumMod val="85000"/>
                  <a:lumOff val="15000"/>
                </a:schemeClr>
              </a:solidFill>
              <a:latin typeface="+mn-lt"/>
            </a:endParaRPr>
          </a:p>
          <a:p>
            <a:r>
              <a:rPr lang="en-US" sz="1600" b="0" dirty="0">
                <a:solidFill>
                  <a:schemeClr val="tx1">
                    <a:lumMod val="85000"/>
                    <a:lumOff val="15000"/>
                  </a:schemeClr>
                </a:solidFill>
                <a:latin typeface="+mn-lt"/>
                <a:ea typeface="ＭＳ Ｐゴシック"/>
                <a:cs typeface="Arial"/>
              </a:rPr>
              <a:t>Source: hvacbrain.com</a:t>
            </a:r>
            <a:endParaRPr lang="en-US" sz="2000" b="0" dirty="0">
              <a:solidFill>
                <a:schemeClr val="tx1">
                  <a:lumMod val="85000"/>
                  <a:lumOff val="15000"/>
                </a:schemeClr>
              </a:solidFill>
              <a:latin typeface="+mn-lt"/>
              <a:ea typeface="ＭＳ Ｐゴシック"/>
              <a:cs typeface="Arial"/>
            </a:endParaRPr>
          </a:p>
          <a:p>
            <a:endParaRPr lang="en-US" sz="2000" b="0" dirty="0">
              <a:solidFill>
                <a:schemeClr val="tx1"/>
              </a:solidFill>
              <a:latin typeface="+mn-lt"/>
            </a:endParaRPr>
          </a:p>
          <a:p>
            <a:endParaRPr lang="en-US" sz="2000" b="0" dirty="0">
              <a:solidFill>
                <a:schemeClr val="tx1"/>
              </a:solidFill>
              <a:latin typeface="+mn-lt"/>
            </a:endParaRPr>
          </a:p>
          <a:p>
            <a:endParaRPr lang="en-US" sz="20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8</a:t>
            </a:fld>
            <a:endParaRPr lang="en-US"/>
          </a:p>
        </p:txBody>
      </p:sp>
    </p:spTree>
    <p:extLst>
      <p:ext uri="{BB962C8B-B14F-4D97-AF65-F5344CB8AC3E}">
        <p14:creationId xmlns:p14="http://schemas.microsoft.com/office/powerpoint/2010/main" val="3726471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Convection vs. Conduction</a:t>
            </a:r>
          </a:p>
        </p:txBody>
      </p:sp>
      <p:sp>
        <p:nvSpPr>
          <p:cNvPr id="3" name="Content Placeholder 2"/>
          <p:cNvSpPr>
            <a:spLocks noGrp="1"/>
          </p:cNvSpPr>
          <p:nvPr>
            <p:ph idx="1"/>
          </p:nvPr>
        </p:nvSpPr>
        <p:spPr>
          <a:xfrm>
            <a:off x="303823" y="920091"/>
            <a:ext cx="5374543" cy="4903389"/>
          </a:xfrm>
        </p:spPr>
        <p:txBody>
          <a:bodyPr/>
          <a:lstStyle/>
          <a:p>
            <a:r>
              <a:rPr lang="en-US" sz="2000" b="0" dirty="0">
                <a:solidFill>
                  <a:schemeClr val="tx1"/>
                </a:solidFill>
                <a:latin typeface="+mn-lt"/>
                <a:ea typeface="ＭＳ Ｐゴシック"/>
                <a:cs typeface="Arial"/>
              </a:rPr>
              <a:t>Convection and conduction are both mechanisms of heat transfer. </a:t>
            </a:r>
            <a:endParaRPr lang="en-US" sz="2000" b="0">
              <a:solidFill>
                <a:schemeClr val="tx1"/>
              </a:solidFill>
            </a:endParaRPr>
          </a:p>
          <a:p>
            <a:endParaRPr lang="en-US" dirty="0">
              <a:solidFill>
                <a:schemeClr val="tx1"/>
              </a:solidFill>
            </a:endParaRPr>
          </a:p>
          <a:p>
            <a:pPr marL="342900" indent="-342900">
              <a:buClr>
                <a:srgbClr val="000000"/>
              </a:buClr>
              <a:buFont typeface="Arial" panose="020B0604020202020204" pitchFamily="34" charset="0"/>
              <a:buChar char="•"/>
            </a:pPr>
            <a:r>
              <a:rPr lang="en-US" sz="2000" b="0" dirty="0">
                <a:solidFill>
                  <a:schemeClr val="tx1"/>
                </a:solidFill>
                <a:latin typeface="+mn-lt"/>
                <a:ea typeface="ＭＳ Ｐゴシック"/>
                <a:cs typeface="Arial"/>
              </a:rPr>
              <a:t>Convection: Heat is transferred through the flow of material.</a:t>
            </a:r>
            <a:endParaRPr lang="en-US">
              <a:solidFill>
                <a:schemeClr val="tx1"/>
              </a:solidFill>
            </a:endParaRPr>
          </a:p>
          <a:p>
            <a:pPr marL="342900" indent="-342900">
              <a:buClr>
                <a:schemeClr val="tx1"/>
              </a:buClr>
              <a:buFont typeface="Arial" panose="020B0604020202020204" pitchFamily="34" charset="0"/>
              <a:buChar char="•"/>
            </a:pPr>
            <a:r>
              <a:rPr lang="en-US" sz="2000" b="0" dirty="0">
                <a:solidFill>
                  <a:schemeClr val="tx1"/>
                </a:solidFill>
                <a:latin typeface="+mn-lt"/>
                <a:ea typeface="ＭＳ Ｐゴシック"/>
                <a:cs typeface="Arial"/>
              </a:rPr>
              <a:t>Conduction: Heat is transferred through collisions of particles that make up the material. </a:t>
            </a:r>
            <a:endParaRPr lang="en-US" sz="2000" b="0" dirty="0">
              <a:solidFill>
                <a:schemeClr val="tx1"/>
              </a:solidFill>
              <a:latin typeface="+mn-lt"/>
            </a:endParaRPr>
          </a:p>
          <a:p>
            <a:endParaRPr lang="en-US" sz="2400" b="0" dirty="0">
              <a:solidFill>
                <a:schemeClr val="tx1"/>
              </a:solidFill>
              <a:latin typeface="+mn-lt"/>
            </a:endParaRPr>
          </a:p>
          <a:p>
            <a:endParaRPr lang="en-US" sz="2400" b="0" dirty="0">
              <a:solidFill>
                <a:schemeClr val="tx1"/>
              </a:solidFill>
              <a:latin typeface="+mn-lt"/>
            </a:endParaRPr>
          </a:p>
          <a:p>
            <a:endParaRPr lang="en-US" sz="2400" b="0" dirty="0">
              <a:solidFill>
                <a:schemeClr val="tx1"/>
              </a:solidFill>
              <a:latin typeface="+mn-lt"/>
            </a:endParaRPr>
          </a:p>
          <a:p>
            <a:endParaRPr lang="en-US" sz="24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9</a:t>
            </a:fld>
            <a:endParaRPr lang="en-US"/>
          </a:p>
        </p:txBody>
      </p:sp>
      <p:pic>
        <p:nvPicPr>
          <p:cNvPr id="6" name="Picture 5" descr="Diagram&#10;&#10;Description automatically generated">
            <a:extLst>
              <a:ext uri="{FF2B5EF4-FFF2-40B4-BE49-F238E27FC236}">
                <a16:creationId xmlns:a16="http://schemas.microsoft.com/office/drawing/2014/main" id="{89B73392-09E9-AF4E-0271-89C1A67C1987}"/>
              </a:ext>
            </a:extLst>
          </p:cNvPr>
          <p:cNvPicPr>
            <a:picLocks noChangeAspect="1"/>
          </p:cNvPicPr>
          <p:nvPr/>
        </p:nvPicPr>
        <p:blipFill>
          <a:blip r:embed="rId2"/>
          <a:stretch>
            <a:fillRect/>
          </a:stretch>
        </p:blipFill>
        <p:spPr>
          <a:xfrm>
            <a:off x="5813020" y="1005686"/>
            <a:ext cx="5769380" cy="4327035"/>
          </a:xfrm>
          <a:prstGeom prst="rect">
            <a:avLst/>
          </a:prstGeom>
        </p:spPr>
      </p:pic>
      <p:sp>
        <p:nvSpPr>
          <p:cNvPr id="7" name="TextBox 6">
            <a:extLst>
              <a:ext uri="{FF2B5EF4-FFF2-40B4-BE49-F238E27FC236}">
                <a16:creationId xmlns:a16="http://schemas.microsoft.com/office/drawing/2014/main" id="{55378574-6B81-1A7C-BD7F-5036C00256ED}"/>
              </a:ext>
            </a:extLst>
          </p:cNvPr>
          <p:cNvSpPr txBox="1"/>
          <p:nvPr/>
        </p:nvSpPr>
        <p:spPr>
          <a:xfrm>
            <a:off x="6611120" y="5378686"/>
            <a:ext cx="4642102" cy="584775"/>
          </a:xfrm>
          <a:prstGeom prst="rect">
            <a:avLst/>
          </a:prstGeom>
          <a:noFill/>
        </p:spPr>
        <p:txBody>
          <a:bodyPr wrap="square" rtlCol="0">
            <a:spAutoFit/>
          </a:bodyPr>
          <a:lstStyle/>
          <a:p>
            <a:pPr algn="ctr"/>
            <a:r>
              <a:rPr lang="en-US" sz="1600" dirty="0"/>
              <a:t>Source: University Corporation for Atmospheric Research (UCAR)</a:t>
            </a:r>
          </a:p>
        </p:txBody>
      </p:sp>
    </p:spTree>
    <p:extLst>
      <p:ext uri="{BB962C8B-B14F-4D97-AF65-F5344CB8AC3E}">
        <p14:creationId xmlns:p14="http://schemas.microsoft.com/office/powerpoint/2010/main" val="387664263"/>
      </p:ext>
    </p:extLst>
  </p:cSld>
  <p:clrMapOvr>
    <a:masterClrMapping/>
  </p:clrMapOvr>
</p:sld>
</file>

<file path=ppt/theme/theme1.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22F0FA2-19C7-43A3-AA26-1FC3028BC721}" vid="{2BB31517-1312-4F35-8F70-B9A7CDB59602}"/>
    </a:ext>
  </a:extLst>
</a:theme>
</file>

<file path=ppt/theme/theme2.xml><?xml version="1.0" encoding="utf-8"?>
<a:theme xmlns:a="http://schemas.openxmlformats.org/drawingml/2006/main" name="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3.xml><?xml version="1.0" encoding="utf-8"?>
<a:theme xmlns:a="http://schemas.openxmlformats.org/drawingml/2006/main" name="UNCLASSIFIED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63E75002-AE9D-4785-8124-3AFCCDC59DC3}"/>
    </a:ext>
  </a:extLst>
</a:theme>
</file>

<file path=ppt/theme/theme4.xml><?xml version="1.0" encoding="utf-8"?>
<a:theme xmlns:a="http://schemas.openxmlformats.org/drawingml/2006/main" name="Custom Classification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C6CC15A3-3625-4B74-BD53-DE8C42AE3990}"/>
    </a:ext>
  </a:extLst>
</a:theme>
</file>

<file path=ppt/theme/theme5.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0957B2FE-61BF-4E25-9901-9769BBB77AC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1AF2FAC55F63A40BD9EED0C36836299" ma:contentTypeVersion="2" ma:contentTypeDescription="Create a new document." ma:contentTypeScope="" ma:versionID="92fb84280d255690ec54bd6057c3deea">
  <xsd:schema xmlns:xsd="http://www.w3.org/2001/XMLSchema" xmlns:xs="http://www.w3.org/2001/XMLSchema" xmlns:p="http://schemas.microsoft.com/office/2006/metadata/properties" xmlns:ns2="83868113-c0a5-43de-a876-5fe4e9e92519" targetNamespace="http://schemas.microsoft.com/office/2006/metadata/properties" ma:root="true" ma:fieldsID="538566c690046675a31894b14c5de772" ns2:_="">
    <xsd:import namespace="83868113-c0a5-43de-a876-5fe4e9e9251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8113-c0a5-43de-a876-5fe4e9e92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91F692-3C53-4CCC-ABAB-DE325E273E84}">
  <ds:schemaRefs>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 ds:uri="d0df2f8a-2bd1-4a75-833f-ab046cdad13d"/>
    <ds:schemaRef ds:uri="3d7cd9bf-014c-4164-aa31-ccc0b16984c2"/>
  </ds:schemaRefs>
</ds:datastoreItem>
</file>

<file path=customXml/itemProps2.xml><?xml version="1.0" encoding="utf-8"?>
<ds:datastoreItem xmlns:ds="http://schemas.openxmlformats.org/officeDocument/2006/customXml" ds:itemID="{558FABFF-2334-4719-9D84-3E10528D1EE8}">
  <ds:schemaRefs>
    <ds:schemaRef ds:uri="http://schemas.microsoft.com/sharepoint/v3/contenttype/forms"/>
  </ds:schemaRefs>
</ds:datastoreItem>
</file>

<file path=customXml/itemProps3.xml><?xml version="1.0" encoding="utf-8"?>
<ds:datastoreItem xmlns:ds="http://schemas.openxmlformats.org/officeDocument/2006/customXml" ds:itemID="{23658F7E-F5FA-4E01-9A2D-418FC0F021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68113-c0a5-43de-a876-5fe4e9e925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ERDC PowerPoint Template - CUI</Template>
  <TotalTime>549</TotalTime>
  <Words>1467</Words>
  <Application>Microsoft Office PowerPoint</Application>
  <PresentationFormat>Widescreen</PresentationFormat>
  <Paragraphs>199</Paragraphs>
  <Slides>19</Slides>
  <Notes>0</Notes>
  <HiddenSlides>0</HiddenSlides>
  <MMClips>0</MMClips>
  <ScaleCrop>false</ScaleCrop>
  <HeadingPairs>
    <vt:vector size="4" baseType="variant">
      <vt:variant>
        <vt:lpstr>Theme</vt:lpstr>
      </vt:variant>
      <vt:variant>
        <vt:i4>5</vt:i4>
      </vt:variant>
      <vt:variant>
        <vt:lpstr>Slide Titles</vt:lpstr>
      </vt:variant>
      <vt:variant>
        <vt:i4>19</vt:i4>
      </vt:variant>
    </vt:vector>
  </HeadingPairs>
  <TitlesOfParts>
    <vt:vector size="24" baseType="lpstr">
      <vt:lpstr>Title Slide Templates</vt:lpstr>
      <vt:lpstr>UNCL // FOUO Content</vt:lpstr>
      <vt:lpstr>UNCLASSIFIED Content</vt:lpstr>
      <vt:lpstr>Custom Classification Content</vt:lpstr>
      <vt:lpstr>Standard White Theme</vt:lpstr>
      <vt:lpstr>Water Temperature Modeling</vt:lpstr>
      <vt:lpstr>Heat and Temperature</vt:lpstr>
      <vt:lpstr>Advection-Dispersion Equation Balance</vt:lpstr>
      <vt:lpstr>Rates</vt:lpstr>
      <vt:lpstr>Sources and Sinks</vt:lpstr>
      <vt:lpstr>Energy Balance</vt:lpstr>
      <vt:lpstr>Radiation</vt:lpstr>
      <vt:lpstr>Latent vs. Sensible Heat</vt:lpstr>
      <vt:lpstr>Convection vs. Conduction</vt:lpstr>
      <vt:lpstr>Surface Heat Exchange</vt:lpstr>
      <vt:lpstr>Short-Wave Solar Radiation</vt:lpstr>
      <vt:lpstr>Shading</vt:lpstr>
      <vt:lpstr>Short-Wave Solar Radiation Penetration Depth</vt:lpstr>
      <vt:lpstr>Long-Wave Atmospheric Radiation</vt:lpstr>
      <vt:lpstr>Water-Emitted Long-Wave Radiation</vt:lpstr>
      <vt:lpstr>Evaporative Heat Loss</vt:lpstr>
      <vt:lpstr>Conductive/Convective Heat Loss</vt:lpstr>
      <vt:lpstr>Wind Function</vt:lpstr>
      <vt:lpstr>Questions?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CE-QUAL-W2 workshop Bathymetry</dc:title>
  <dc:creator>Melendez, Lauren L CIV USARMY CEERD-EL (USA)</dc:creator>
  <cp:lastModifiedBy>Todd Steissberg</cp:lastModifiedBy>
  <cp:revision>290</cp:revision>
  <cp:lastPrinted>2018-03-14T15:02:38Z</cp:lastPrinted>
  <dcterms:created xsi:type="dcterms:W3CDTF">2022-08-04T21:02:01Z</dcterms:created>
  <dcterms:modified xsi:type="dcterms:W3CDTF">2022-08-14T18:43:07Z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0x01010031AF2FAC55F63A40BD9EED0C36836299</vt:lpwstr>
  </property>
</Properties>
</file>